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494" r:id="rId2"/>
    <p:sldId id="512" r:id="rId3"/>
    <p:sldId id="513" r:id="rId4"/>
    <p:sldId id="495" r:id="rId5"/>
    <p:sldId id="514" r:id="rId6"/>
    <p:sldId id="515" r:id="rId7"/>
    <p:sldId id="516" r:id="rId8"/>
    <p:sldId id="521" r:id="rId9"/>
    <p:sldId id="517" r:id="rId10"/>
    <p:sldId id="520" r:id="rId11"/>
    <p:sldId id="518" r:id="rId12"/>
    <p:sldId id="504" r:id="rId13"/>
    <p:sldId id="499" r:id="rId14"/>
    <p:sldId id="500" r:id="rId15"/>
    <p:sldId id="505" r:id="rId16"/>
    <p:sldId id="507" r:id="rId17"/>
    <p:sldId id="506" r:id="rId18"/>
    <p:sldId id="508" r:id="rId19"/>
    <p:sldId id="501" r:id="rId20"/>
    <p:sldId id="51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E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91508" autoAdjust="0"/>
  </p:normalViewPr>
  <p:slideViewPr>
    <p:cSldViewPr snapToGrid="0" snapToObjects="1">
      <p:cViewPr varScale="1">
        <p:scale>
          <a:sx n="90" d="100"/>
          <a:sy n="90" d="100"/>
        </p:scale>
        <p:origin x="984" y="86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3C94C-6D82-A44F-BF2F-14AC3F79E1AF}" type="datetimeFigureOut">
              <a:rPr lang="en-US" smtClean="0"/>
              <a:t>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A2BB0-0100-4F4F-9CE3-A7722DB4CEA0}" type="slidenum">
              <a:rPr lang="en-US" smtClean="0"/>
              <a:t>‹#›</a:t>
            </a:fld>
            <a:endParaRPr lang="en-US"/>
          </a:p>
        </p:txBody>
      </p:sp>
    </p:spTree>
    <p:extLst>
      <p:ext uri="{BB962C8B-B14F-4D97-AF65-F5344CB8AC3E}">
        <p14:creationId xmlns:p14="http://schemas.microsoft.com/office/powerpoint/2010/main" val="17942955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A2BB0-0100-4F4F-9CE3-A7722DB4CEA0}" type="slidenum">
              <a:rPr lang="en-US" smtClean="0"/>
              <a:t>12</a:t>
            </a:fld>
            <a:endParaRPr lang="en-US"/>
          </a:p>
        </p:txBody>
      </p:sp>
    </p:spTree>
    <p:extLst>
      <p:ext uri="{BB962C8B-B14F-4D97-AF65-F5344CB8AC3E}">
        <p14:creationId xmlns:p14="http://schemas.microsoft.com/office/powerpoint/2010/main" val="286677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A2BB0-0100-4F4F-9CE3-A7722DB4CEA0}" type="slidenum">
              <a:rPr lang="en-US" smtClean="0"/>
              <a:t>19</a:t>
            </a:fld>
            <a:endParaRPr lang="en-US"/>
          </a:p>
        </p:txBody>
      </p:sp>
    </p:spTree>
    <p:extLst>
      <p:ext uri="{BB962C8B-B14F-4D97-AF65-F5344CB8AC3E}">
        <p14:creationId xmlns:p14="http://schemas.microsoft.com/office/powerpoint/2010/main" val="276155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8269-B156-728E-3E66-D6805EF9C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7EE75-B7DA-49C7-DEB3-CFA04734F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A2D6E-2536-2968-304E-8F2E8F0BA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29D8A1-640C-FD9A-ED88-8FBDA72CB77B}"/>
              </a:ext>
            </a:extLst>
          </p:cNvPr>
          <p:cNvSpPr>
            <a:spLocks noGrp="1"/>
          </p:cNvSpPr>
          <p:nvPr>
            <p:ph type="sldNum" sz="quarter" idx="5"/>
          </p:nvPr>
        </p:nvSpPr>
        <p:spPr/>
        <p:txBody>
          <a:bodyPr/>
          <a:lstStyle/>
          <a:p>
            <a:fld id="{95DA2BB0-0100-4F4F-9CE3-A7722DB4CEA0}" type="slidenum">
              <a:rPr lang="en-US" smtClean="0"/>
              <a:t>20</a:t>
            </a:fld>
            <a:endParaRPr lang="en-US"/>
          </a:p>
        </p:txBody>
      </p:sp>
    </p:spTree>
    <p:extLst>
      <p:ext uri="{BB962C8B-B14F-4D97-AF65-F5344CB8AC3E}">
        <p14:creationId xmlns:p14="http://schemas.microsoft.com/office/powerpoint/2010/main" val="2630024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14" y="913419"/>
            <a:ext cx="9136395" cy="1102519"/>
          </a:xfrm>
        </p:spPr>
        <p:txBody>
          <a:bodyPr anchor="b">
            <a:normAutofit/>
          </a:bodyPr>
          <a:lstStyle>
            <a:lvl1pPr algn="l">
              <a:defRPr sz="3000"/>
            </a:lvl1pPr>
          </a:lstStyle>
          <a:p>
            <a:r>
              <a:rPr lang="en-US" dirty="0"/>
              <a:t>CLICK TO EDIT MASTER TITLE STYLE</a:t>
            </a:r>
          </a:p>
        </p:txBody>
      </p:sp>
      <p:sp>
        <p:nvSpPr>
          <p:cNvPr id="3" name="Subtitle 2"/>
          <p:cNvSpPr>
            <a:spLocks noGrp="1"/>
          </p:cNvSpPr>
          <p:nvPr>
            <p:ph type="subTitle" idx="1"/>
          </p:nvPr>
        </p:nvSpPr>
        <p:spPr>
          <a:xfrm>
            <a:off x="7614" y="2015933"/>
            <a:ext cx="7967995" cy="131445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5" name="Footer Placeholder 4"/>
          <p:cNvSpPr>
            <a:spLocks noGrp="1"/>
          </p:cNvSpPr>
          <p:nvPr>
            <p:ph type="ftr" sz="quarter" idx="11"/>
          </p:nvPr>
        </p:nvSpPr>
        <p:spPr>
          <a:xfrm>
            <a:off x="662256" y="4963506"/>
            <a:ext cx="5890944" cy="179999"/>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Fundamentals of Data Science for Earth and Environmental Systems Science</a:t>
            </a:r>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0" name="Picture 9"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6520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5" name="Footer Placeholder 4"/>
          <p:cNvSpPr>
            <a:spLocks noGrp="1"/>
          </p:cNvSpPr>
          <p:nvPr>
            <p:ph type="ftr" sz="quarter" idx="11"/>
          </p:nvPr>
        </p:nvSpPr>
        <p:spPr>
          <a:xfrm>
            <a:off x="662256" y="4963506"/>
            <a:ext cx="5890944" cy="179999"/>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pic>
        <p:nvPicPr>
          <p:cNvPr id="7" name="Picture 6"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81143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5" name="Footer Placeholder 4"/>
          <p:cNvSpPr>
            <a:spLocks noGrp="1"/>
          </p:cNvSpPr>
          <p:nvPr>
            <p:ph type="ftr" sz="quarter" idx="11"/>
          </p:nvPr>
        </p:nvSpPr>
        <p:spPr>
          <a:xfrm>
            <a:off x="662256" y="4963506"/>
            <a:ext cx="5890944" cy="179999"/>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5/20/24</a:t>
            </a:fld>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1" name="Picture 10"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792055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841A-0DBF-B6A9-6510-90C388220D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533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EF99-071E-4756-8369-C17062A1FA7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9718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5" name="Footer Placeholder 4"/>
          <p:cNvSpPr>
            <a:spLocks noGrp="1"/>
          </p:cNvSpPr>
          <p:nvPr>
            <p:ph type="ftr" sz="quarter" idx="11"/>
          </p:nvPr>
        </p:nvSpPr>
        <p:spPr>
          <a:xfrm>
            <a:off x="662256" y="4963506"/>
            <a:ext cx="5890944" cy="179999"/>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Fundamentals of Data Science for Earth and Environmental Systems Science</a:t>
            </a:r>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1" name="Picture 10" descr="IMG_0091.PNG">
            <a:extLst>
              <a:ext uri="{FF2B5EF4-FFF2-40B4-BE49-F238E27FC236}">
                <a16:creationId xmlns:a16="http://schemas.microsoft.com/office/drawing/2014/main" id="{7B25452F-04D2-3F4E-A9B1-CEAAC75D497E}"/>
              </a:ext>
            </a:extLst>
          </p:cNvPr>
          <p:cNvPicPr>
            <a:picLocks noChangeAspect="1"/>
          </p:cNvPicPr>
          <p:nvPr userDrawn="1"/>
        </p:nvPicPr>
        <p:blipFill rotWithShape="1">
          <a:blip r:embed="rId2" cstate="print">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1647008" y="390446"/>
            <a:ext cx="6393565" cy="225519"/>
          </a:xfrm>
          <a:prstGeom prst="rect">
            <a:avLst/>
          </a:prstGeom>
        </p:spPr>
      </p:pic>
      <p:pic>
        <p:nvPicPr>
          <p:cNvPr id="12" name="Picture 11" descr="Data_Analytics in EESS.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70971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5" name="Footer Placeholder 4"/>
          <p:cNvSpPr>
            <a:spLocks noGrp="1"/>
          </p:cNvSpPr>
          <p:nvPr>
            <p:ph type="ftr" sz="quarter" idx="11"/>
          </p:nvPr>
        </p:nvSpPr>
        <p:spPr>
          <a:xfrm>
            <a:off x="662256" y="4963506"/>
            <a:ext cx="5890944" cy="179999"/>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5/20/24</a:t>
            </a:fld>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1" name="Picture 10"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788464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6" name="Footer Placeholder 5"/>
          <p:cNvSpPr>
            <a:spLocks noGrp="1"/>
          </p:cNvSpPr>
          <p:nvPr>
            <p:ph type="ftr" sz="quarter" idx="11"/>
          </p:nvPr>
        </p:nvSpPr>
        <p:spPr>
          <a:xfrm>
            <a:off x="662256" y="4963506"/>
            <a:ext cx="5890944" cy="179999"/>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8"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5/20/24</a:t>
            </a:fld>
            <a:endParaRPr lang="en-US" dirty="0"/>
          </a:p>
        </p:txBody>
      </p:sp>
      <p:sp>
        <p:nvSpPr>
          <p:cNvPr id="9"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10"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2" name="Picture 11"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5592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8" name="Footer Placeholder 7"/>
          <p:cNvSpPr>
            <a:spLocks noGrp="1"/>
          </p:cNvSpPr>
          <p:nvPr>
            <p:ph type="ftr" sz="quarter" idx="11"/>
          </p:nvPr>
        </p:nvSpPr>
        <p:spPr>
          <a:xfrm>
            <a:off x="662256" y="4963506"/>
            <a:ext cx="5890944" cy="179999"/>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10"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5/20/24</a:t>
            </a:fld>
            <a:endParaRPr lang="en-US" dirty="0"/>
          </a:p>
        </p:txBody>
      </p:sp>
      <p:sp>
        <p:nvSpPr>
          <p:cNvPr id="11"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12"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4" name="Picture 13"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16957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4" name="Footer Placeholder 3"/>
          <p:cNvSpPr>
            <a:spLocks noGrp="1"/>
          </p:cNvSpPr>
          <p:nvPr>
            <p:ph type="ftr" sz="quarter" idx="11"/>
          </p:nvPr>
        </p:nvSpPr>
        <p:spPr>
          <a:xfrm>
            <a:off x="662256" y="4963506"/>
            <a:ext cx="5890944" cy="179999"/>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sp>
        <p:nvSpPr>
          <p:cNvPr id="6"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5/20/24</a:t>
            </a:fld>
            <a:endParaRPr lang="en-US" dirty="0"/>
          </a:p>
        </p:txBody>
      </p:sp>
      <p:sp>
        <p:nvSpPr>
          <p:cNvPr id="7"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8"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0" name="Picture 9"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65562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3" name="Footer Placeholder 2"/>
          <p:cNvSpPr>
            <a:spLocks noGrp="1"/>
          </p:cNvSpPr>
          <p:nvPr>
            <p:ph type="ftr" sz="quarter" idx="11"/>
          </p:nvPr>
        </p:nvSpPr>
        <p:spPr>
          <a:xfrm>
            <a:off x="662256" y="4963506"/>
            <a:ext cx="5890944" cy="179999"/>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pic>
        <p:nvPicPr>
          <p:cNvPr id="5" name="Picture 4"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421013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6" name="Footer Placeholder 5"/>
          <p:cNvSpPr>
            <a:spLocks noGrp="1"/>
          </p:cNvSpPr>
          <p:nvPr>
            <p:ph type="ftr" sz="quarter" idx="11"/>
          </p:nvPr>
        </p:nvSpPr>
        <p:spPr>
          <a:xfrm>
            <a:off x="662256" y="4963506"/>
            <a:ext cx="5890944" cy="179999"/>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pic>
        <p:nvPicPr>
          <p:cNvPr id="8" name="Picture 7"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44618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0" y="4963506"/>
            <a:ext cx="662256" cy="179999"/>
          </a:xfrm>
          <a:prstGeom prst="rect">
            <a:avLst/>
          </a:prstGeom>
        </p:spPr>
        <p:txBody>
          <a:bodyPr/>
          <a:lstStyle/>
          <a:p>
            <a:fld id="{2CEFF25F-C007-834A-B766-1EF06304493E}" type="datetimeFigureOut">
              <a:rPr lang="en-US" smtClean="0"/>
              <a:t>5/20/24</a:t>
            </a:fld>
            <a:endParaRPr lang="en-US"/>
          </a:p>
        </p:txBody>
      </p:sp>
      <p:sp>
        <p:nvSpPr>
          <p:cNvPr id="6" name="Footer Placeholder 5"/>
          <p:cNvSpPr>
            <a:spLocks noGrp="1"/>
          </p:cNvSpPr>
          <p:nvPr>
            <p:ph type="ftr" sz="quarter" idx="11"/>
          </p:nvPr>
        </p:nvSpPr>
        <p:spPr>
          <a:xfrm>
            <a:off x="662256" y="4963506"/>
            <a:ext cx="5890944" cy="179999"/>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963506"/>
            <a:ext cx="2590800" cy="179999"/>
          </a:xfrm>
          <a:prstGeom prst="rect">
            <a:avLst/>
          </a:prstGeom>
        </p:spPr>
        <p:txBody>
          <a:bodyPr/>
          <a:lstStyle/>
          <a:p>
            <a:fld id="{39C8A197-8EB5-3046-AB7F-2A78542575CD}" type="slidenum">
              <a:rPr lang="en-US" smtClean="0"/>
              <a:t>‹#›</a:t>
            </a:fld>
            <a:endParaRPr lang="en-US"/>
          </a:p>
        </p:txBody>
      </p:sp>
      <p:pic>
        <p:nvPicPr>
          <p:cNvPr id="8" name="Picture 7"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70927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150"/>
            <a:ext cx="8229600" cy="4099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15966"/>
            <a:ext cx="8229600" cy="3978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1849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2400" b="0" i="0" kern="1200">
          <a:solidFill>
            <a:schemeClr val="tx1"/>
          </a:solidFill>
          <a:latin typeface="Gill Sans"/>
          <a:ea typeface="+mj-ea"/>
          <a:cs typeface="Gill Sans"/>
        </a:defRPr>
      </a:lvl1pPr>
    </p:titleStyle>
    <p:body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9186" y="297323"/>
            <a:ext cx="8765628" cy="409986"/>
          </a:xfrm>
        </p:spPr>
        <p:txBody>
          <a:bodyPr>
            <a:noAutofit/>
          </a:bodyPr>
          <a:lstStyle/>
          <a:p>
            <a:r>
              <a:rPr lang="en-US" sz="3000" dirty="0"/>
              <a:t>Machine Learning Basics: Landslide Edition</a:t>
            </a:r>
          </a:p>
        </p:txBody>
      </p:sp>
      <p:sp>
        <p:nvSpPr>
          <p:cNvPr id="11" name="TextBox 10">
            <a:extLst>
              <a:ext uri="{FF2B5EF4-FFF2-40B4-BE49-F238E27FC236}">
                <a16:creationId xmlns:a16="http://schemas.microsoft.com/office/drawing/2014/main" id="{626F5A7F-B9C7-0FBD-FE2D-6A43AA2F7491}"/>
              </a:ext>
            </a:extLst>
          </p:cNvPr>
          <p:cNvSpPr txBox="1"/>
          <p:nvPr/>
        </p:nvSpPr>
        <p:spPr>
          <a:xfrm>
            <a:off x="4977610" y="737489"/>
            <a:ext cx="4104861" cy="400110"/>
          </a:xfrm>
          <a:prstGeom prst="rect">
            <a:avLst/>
          </a:prstGeom>
          <a:noFill/>
        </p:spPr>
        <p:txBody>
          <a:bodyPr wrap="square">
            <a:spAutoFit/>
          </a:bodyPr>
          <a:lstStyle/>
          <a:p>
            <a:pPr algn="l"/>
            <a:r>
              <a:rPr lang="en-US" sz="2000" b="0" i="0" dirty="0">
                <a:solidFill>
                  <a:srgbClr val="111111"/>
                </a:solidFill>
                <a:effectLst/>
                <a:latin typeface="Roboto" panose="020F0502020204030204" pitchFamily="34" charset="0"/>
              </a:rPr>
              <a:t>-Neel Kasmalkar</a:t>
            </a:r>
          </a:p>
        </p:txBody>
      </p:sp>
      <p:pic>
        <p:nvPicPr>
          <p:cNvPr id="1030" name="Picture 6" descr="Envision a scene where the distinction between a natural forest and a digital machine learning model is almost indiscernible, creating an ultra-smooth transition. The scene begins with a classic forest landscape filled with verdant trees, bushes, and wildlife on the left. As the eye moves towards the center, elements of the forest subtly start to integrate digital characteristics: leaves gradually pixelate, tree trunks evolve into columns of binary code, and animals morph into dynamic, algorithmic patterns. This digital transformation intensifies towards the right, culminating in a visually complex representation of a machine learning random forest model, where data points and decision trees are intricately woven into the fabric of the digital landscape. The blending is so nuanced that natural and digital elements coexist and interlace, creating a hybrid environment that symbolizes the symbiosis between the environment and technology. The overall effect is a mesmerizing, fluid merger that challenges the viewer to identify the point at which nature ends and the digital domain begins.">
            <a:extLst>
              <a:ext uri="{FF2B5EF4-FFF2-40B4-BE49-F238E27FC236}">
                <a16:creationId xmlns:a16="http://schemas.microsoft.com/office/drawing/2014/main" id="{19854AD3-AC15-5A7A-48D3-EE2D950C0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07" y="1274185"/>
            <a:ext cx="6250985" cy="357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71948"/>
      </p:ext>
    </p:extLst>
  </p:cSld>
  <p:clrMapOvr>
    <a:masterClrMapping/>
  </p:clrMapOvr>
  <mc:AlternateContent xmlns:mc="http://schemas.openxmlformats.org/markup-compatibility/2006" xmlns:p14="http://schemas.microsoft.com/office/powerpoint/2010/main">
    <mc:Choice Requires="p14">
      <p:transition spd="slow" p14:dur="2000" advTm="26330"/>
    </mc:Choice>
    <mc:Fallback xmlns="">
      <p:transition spd="slow" advTm="2633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3F81051-2B70-6140-88F1-829611444D4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4E08310-D962-B991-867C-E27EEC6354A4}"/>
              </a:ext>
            </a:extLst>
          </p:cNvPr>
          <p:cNvSpPr txBox="1">
            <a:spLocks/>
          </p:cNvSpPr>
          <p:nvPr/>
        </p:nvSpPr>
        <p:spPr>
          <a:xfrm>
            <a:off x="157656" y="583148"/>
            <a:ext cx="260131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Confusion Matrix</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1965B82-69FB-DABD-22FB-79EF589EF1FC}"/>
                  </a:ext>
                </a:extLst>
              </p:cNvPr>
              <p:cNvSpPr txBox="1"/>
              <p:nvPr/>
            </p:nvSpPr>
            <p:spPr>
              <a:xfrm>
                <a:off x="7432919" y="3699709"/>
                <a:ext cx="402354" cy="52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3</m:t>
                          </m:r>
                        </m:num>
                        <m:den>
                          <m:r>
                            <m:rPr>
                              <m:nor/>
                            </m:rPr>
                            <a:rPr lang="en-US" b="0" i="0" dirty="0" smtClean="0">
                              <a:solidFill>
                                <a:srgbClr val="00B050"/>
                              </a:solidFill>
                            </a:rPr>
                            <m:t>3+5</m:t>
                          </m:r>
                        </m:den>
                      </m:f>
                    </m:oMath>
                  </m:oMathPara>
                </a14:m>
                <a:endParaRPr lang="en-US" dirty="0">
                  <a:solidFill>
                    <a:srgbClr val="00B050"/>
                  </a:solidFill>
                </a:endParaRPr>
              </a:p>
            </p:txBody>
          </p:sp>
        </mc:Choice>
        <mc:Fallback>
          <p:sp>
            <p:nvSpPr>
              <p:cNvPr id="8" name="TextBox 7">
                <a:extLst>
                  <a:ext uri="{FF2B5EF4-FFF2-40B4-BE49-F238E27FC236}">
                    <a16:creationId xmlns:a16="http://schemas.microsoft.com/office/drawing/2014/main" id="{01965B82-69FB-DABD-22FB-79EF589EF1FC}"/>
                  </a:ext>
                </a:extLst>
              </p:cNvPr>
              <p:cNvSpPr txBox="1">
                <a:spLocks noRot="1" noChangeAspect="1" noMove="1" noResize="1" noEditPoints="1" noAdjustHandles="1" noChangeArrowheads="1" noChangeShapeType="1" noTextEdit="1"/>
              </p:cNvSpPr>
              <p:nvPr/>
            </p:nvSpPr>
            <p:spPr>
              <a:xfrm>
                <a:off x="7432919" y="3699709"/>
                <a:ext cx="402354" cy="520720"/>
              </a:xfrm>
              <a:prstGeom prst="rect">
                <a:avLst/>
              </a:prstGeom>
              <a:blipFill>
                <a:blip r:embed="rId2"/>
                <a:stretch>
                  <a:fillRect l="-12500" t="-4762" r="-15625" b="-1190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074BFB8-5FC4-51DF-BA58-C7BBA371FEB9}"/>
              </a:ext>
            </a:extLst>
          </p:cNvPr>
          <p:cNvSpPr txBox="1"/>
          <p:nvPr/>
        </p:nvSpPr>
        <p:spPr>
          <a:xfrm>
            <a:off x="7091576" y="121480"/>
            <a:ext cx="1487395" cy="369332"/>
          </a:xfrm>
          <a:prstGeom prst="rect">
            <a:avLst/>
          </a:prstGeom>
          <a:noFill/>
        </p:spPr>
        <p:txBody>
          <a:bodyPr wrap="none" rtlCol="0">
            <a:spAutoFit/>
          </a:bodyPr>
          <a:lstStyle/>
          <a:p>
            <a:r>
              <a:rPr lang="en-US" dirty="0"/>
              <a:t>(Toy example)</a:t>
            </a:r>
          </a:p>
        </p:txBody>
      </p:sp>
      <p:sp>
        <p:nvSpPr>
          <p:cNvPr id="2" name="Content Placeholder 2">
            <a:extLst>
              <a:ext uri="{FF2B5EF4-FFF2-40B4-BE49-F238E27FC236}">
                <a16:creationId xmlns:a16="http://schemas.microsoft.com/office/drawing/2014/main" id="{C283F9A4-7950-7BE2-A7AC-04045170A4A4}"/>
              </a:ext>
            </a:extLst>
          </p:cNvPr>
          <p:cNvSpPr txBox="1">
            <a:spLocks/>
          </p:cNvSpPr>
          <p:nvPr/>
        </p:nvSpPr>
        <p:spPr>
          <a:xfrm>
            <a:off x="504496" y="3440635"/>
            <a:ext cx="7039304" cy="1955655"/>
          </a:xfrm>
          <a:prstGeom prst="rect">
            <a:avLst/>
          </a:prstGeom>
        </p:spPr>
        <p:txBody>
          <a:bodyPr vert="horz" lIns="91440" tIns="45720" rIns="91440" bIns="45720" rtlCol="0">
            <a:normAutofit/>
          </a:bodyPr>
          <a:lst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a:t>Accuracy</a:t>
            </a:r>
            <a:r>
              <a:rPr lang="en-US" sz="1800" dirty="0"/>
              <a:t>: how many answers does the model get right?</a:t>
            </a:r>
          </a:p>
          <a:p>
            <a:pPr marL="342900" indent="-342900">
              <a:buFont typeface="Arial" panose="020B0604020202020204" pitchFamily="34" charset="0"/>
              <a:buChar char="•"/>
            </a:pPr>
            <a:r>
              <a:rPr lang="en-US" sz="1800" b="1" dirty="0"/>
              <a:t>Precision</a:t>
            </a:r>
            <a:r>
              <a:rPr lang="en-US" sz="1800" dirty="0"/>
              <a:t>: among the answers predicted by model as true, how many are actually true?</a:t>
            </a:r>
          </a:p>
          <a:p>
            <a:pPr marL="342900" indent="-342900">
              <a:buFont typeface="Arial" panose="020B0604020202020204" pitchFamily="34" charset="0"/>
              <a:buChar char="•"/>
            </a:pPr>
            <a:r>
              <a:rPr lang="en-US" sz="1800" b="1" dirty="0"/>
              <a:t>Recall</a:t>
            </a:r>
            <a:r>
              <a:rPr lang="en-US" sz="1800" dirty="0"/>
              <a:t>: Among all the true answers, how many does model get right?</a:t>
            </a:r>
          </a:p>
        </p:txBody>
      </p:sp>
      <p:graphicFrame>
        <p:nvGraphicFramePr>
          <p:cNvPr id="11" name="Content Placeholder 4">
            <a:extLst>
              <a:ext uri="{FF2B5EF4-FFF2-40B4-BE49-F238E27FC236}">
                <a16:creationId xmlns:a16="http://schemas.microsoft.com/office/drawing/2014/main" id="{2B656D3A-3C31-FC5C-AA97-9FEF2951CE2D}"/>
              </a:ext>
            </a:extLst>
          </p:cNvPr>
          <p:cNvGraphicFramePr>
            <a:graphicFrameLocks/>
          </p:cNvGraphicFramePr>
          <p:nvPr>
            <p:extLst>
              <p:ext uri="{D42A27DB-BD31-4B8C-83A1-F6EECF244321}">
                <p14:modId xmlns:p14="http://schemas.microsoft.com/office/powerpoint/2010/main" val="677978720"/>
              </p:ext>
            </p:extLst>
          </p:nvPr>
        </p:nvGraphicFramePr>
        <p:xfrm>
          <a:off x="2979684" y="520086"/>
          <a:ext cx="5707116" cy="2521943"/>
        </p:xfrm>
        <a:graphic>
          <a:graphicData uri="http://schemas.openxmlformats.org/drawingml/2006/table">
            <a:tbl>
              <a:tblPr firstRow="1" bandRow="1">
                <a:tableStyleId>{5C22544A-7EE6-4342-B048-85BDC9FD1C3A}</a:tableStyleId>
              </a:tblPr>
              <a:tblGrid>
                <a:gridCol w="1902372">
                  <a:extLst>
                    <a:ext uri="{9D8B030D-6E8A-4147-A177-3AD203B41FA5}">
                      <a16:colId xmlns:a16="http://schemas.microsoft.com/office/drawing/2014/main" val="2826753675"/>
                    </a:ext>
                  </a:extLst>
                </a:gridCol>
                <a:gridCol w="1902372">
                  <a:extLst>
                    <a:ext uri="{9D8B030D-6E8A-4147-A177-3AD203B41FA5}">
                      <a16:colId xmlns:a16="http://schemas.microsoft.com/office/drawing/2014/main" val="1457289921"/>
                    </a:ext>
                  </a:extLst>
                </a:gridCol>
                <a:gridCol w="1902372">
                  <a:extLst>
                    <a:ext uri="{9D8B030D-6E8A-4147-A177-3AD203B41FA5}">
                      <a16:colId xmlns:a16="http://schemas.microsoft.com/office/drawing/2014/main" val="3098141649"/>
                    </a:ext>
                  </a:extLst>
                </a:gridCol>
              </a:tblGrid>
              <a:tr h="968967">
                <a:tc>
                  <a:txBody>
                    <a:bodyPr/>
                    <a:lstStyle/>
                    <a:p>
                      <a:pPr algn="r"/>
                      <a:r>
                        <a:rPr lang="en-US" dirty="0"/>
                        <a:t>Predicted</a:t>
                      </a:r>
                    </a:p>
                    <a:p>
                      <a:endParaRPr lang="en-US" dirty="0"/>
                    </a:p>
                    <a:p>
                      <a:r>
                        <a:rPr lang="en-US" dirty="0"/>
                        <a:t>Observed</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76441549"/>
                  </a:ext>
                </a:extLst>
              </a:tr>
              <a:tr h="749344">
                <a:tc>
                  <a:txBody>
                    <a:bodyPr/>
                    <a:lstStyle/>
                    <a:p>
                      <a:pPr algn="ctr"/>
                      <a:r>
                        <a:rPr lang="en-US" dirty="0"/>
                        <a:t>False</a:t>
                      </a:r>
                    </a:p>
                  </a:txBody>
                  <a:tcPr anchor="ctr"/>
                </a:tc>
                <a:tc>
                  <a:txBody>
                    <a:bodyPr/>
                    <a:lstStyle/>
                    <a:p>
                      <a:pPr algn="ctr"/>
                      <a:r>
                        <a:rPr lang="en-US" dirty="0"/>
                        <a:t>90</a:t>
                      </a:r>
                    </a:p>
                  </a:txBody>
                  <a:tcPr anchor="ctr"/>
                </a:tc>
                <a:tc>
                  <a:txBody>
                    <a:bodyPr/>
                    <a:lstStyle/>
                    <a:p>
                      <a:pPr algn="ctr"/>
                      <a:r>
                        <a:rPr lang="en-US" dirty="0"/>
                        <a:t>5</a:t>
                      </a:r>
                    </a:p>
                  </a:txBody>
                  <a:tcPr anchor="ctr"/>
                </a:tc>
                <a:extLst>
                  <a:ext uri="{0D108BD9-81ED-4DB2-BD59-A6C34878D82A}">
                    <a16:rowId xmlns:a16="http://schemas.microsoft.com/office/drawing/2014/main" val="1156649538"/>
                  </a:ext>
                </a:extLst>
              </a:tr>
              <a:tr h="803632">
                <a:tc>
                  <a:txBody>
                    <a:bodyPr/>
                    <a:lstStyle/>
                    <a:p>
                      <a:pPr algn="ctr"/>
                      <a:r>
                        <a:rPr lang="en-US" dirty="0"/>
                        <a:t>True</a:t>
                      </a:r>
                    </a:p>
                  </a:txBody>
                  <a:tcPr anchor="ctr"/>
                </a:tc>
                <a:tc>
                  <a:txBody>
                    <a:bodyPr/>
                    <a:lstStyle/>
                    <a:p>
                      <a:pPr algn="ctr"/>
                      <a:r>
                        <a:rPr lang="en-US" dirty="0"/>
                        <a:t>2</a:t>
                      </a:r>
                    </a:p>
                  </a:txBody>
                  <a:tcPr anchor="ctr"/>
                </a:tc>
                <a:tc>
                  <a:txBody>
                    <a:bodyPr/>
                    <a:lstStyle/>
                    <a:p>
                      <a:pPr algn="ctr"/>
                      <a:r>
                        <a:rPr lang="en-US" dirty="0"/>
                        <a:t>3</a:t>
                      </a:r>
                    </a:p>
                  </a:txBody>
                  <a:tcPr anchor="ctr"/>
                </a:tc>
                <a:extLst>
                  <a:ext uri="{0D108BD9-81ED-4DB2-BD59-A6C34878D82A}">
                    <a16:rowId xmlns:a16="http://schemas.microsoft.com/office/drawing/2014/main" val="3049740213"/>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63A90E4-F71E-82D1-6BCE-CD68EEEB974D}"/>
                  </a:ext>
                </a:extLst>
              </p:cNvPr>
              <p:cNvSpPr txBox="1"/>
              <p:nvPr/>
            </p:nvSpPr>
            <p:spPr>
              <a:xfrm>
                <a:off x="7835273" y="4396543"/>
                <a:ext cx="402354" cy="52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3</m:t>
                          </m:r>
                        </m:num>
                        <m:den>
                          <m:r>
                            <m:rPr>
                              <m:nor/>
                            </m:rPr>
                            <a:rPr lang="en-US" b="0" i="0" dirty="0" smtClean="0">
                              <a:solidFill>
                                <a:srgbClr val="00B050"/>
                              </a:solidFill>
                            </a:rPr>
                            <m:t>3+2</m:t>
                          </m:r>
                        </m:den>
                      </m:f>
                    </m:oMath>
                  </m:oMathPara>
                </a14:m>
                <a:endParaRPr lang="en-US" dirty="0">
                  <a:solidFill>
                    <a:srgbClr val="00B050"/>
                  </a:solidFill>
                </a:endParaRPr>
              </a:p>
            </p:txBody>
          </p:sp>
        </mc:Choice>
        <mc:Fallback>
          <p:sp>
            <p:nvSpPr>
              <p:cNvPr id="12" name="TextBox 11">
                <a:extLst>
                  <a:ext uri="{FF2B5EF4-FFF2-40B4-BE49-F238E27FC236}">
                    <a16:creationId xmlns:a16="http://schemas.microsoft.com/office/drawing/2014/main" id="{263A90E4-F71E-82D1-6BCE-CD68EEEB974D}"/>
                  </a:ext>
                </a:extLst>
              </p:cNvPr>
              <p:cNvSpPr txBox="1">
                <a:spLocks noRot="1" noChangeAspect="1" noMove="1" noResize="1" noEditPoints="1" noAdjustHandles="1" noChangeArrowheads="1" noChangeShapeType="1" noTextEdit="1"/>
              </p:cNvSpPr>
              <p:nvPr/>
            </p:nvSpPr>
            <p:spPr>
              <a:xfrm>
                <a:off x="7835273" y="4396543"/>
                <a:ext cx="402354" cy="520720"/>
              </a:xfrm>
              <a:prstGeom prst="rect">
                <a:avLst/>
              </a:prstGeom>
              <a:blipFill>
                <a:blip r:embed="rId3"/>
                <a:stretch>
                  <a:fillRect l="-12121" t="-4762" r="-12121" b="-11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F58EC5-BC94-D7F4-FEF7-C6B7C70DDE43}"/>
                  </a:ext>
                </a:extLst>
              </p:cNvPr>
              <p:cNvSpPr txBox="1"/>
              <p:nvPr/>
            </p:nvSpPr>
            <p:spPr>
              <a:xfrm>
                <a:off x="6241230" y="3180275"/>
                <a:ext cx="984244" cy="52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3+</m:t>
                          </m:r>
                          <m:r>
                            <a:rPr lang="en-US" b="0" i="1" smtClean="0">
                              <a:solidFill>
                                <a:srgbClr val="00B050"/>
                              </a:solidFill>
                              <a:latin typeface="Cambria Math" panose="02040503050406030204" pitchFamily="18" charset="0"/>
                            </a:rPr>
                            <m:t>90</m:t>
                          </m:r>
                        </m:num>
                        <m:den>
                          <m:r>
                            <m:rPr>
                              <m:nor/>
                            </m:rPr>
                            <a:rPr lang="en-US" b="0" i="0" dirty="0" smtClean="0">
                              <a:solidFill>
                                <a:srgbClr val="00B050"/>
                              </a:solidFill>
                            </a:rPr>
                            <m:t>90+2+5+3</m:t>
                          </m:r>
                        </m:den>
                      </m:f>
                    </m:oMath>
                  </m:oMathPara>
                </a14:m>
                <a:endParaRPr lang="en-US" dirty="0">
                  <a:solidFill>
                    <a:srgbClr val="00B050"/>
                  </a:solidFill>
                </a:endParaRPr>
              </a:p>
            </p:txBody>
          </p:sp>
        </mc:Choice>
        <mc:Fallback>
          <p:sp>
            <p:nvSpPr>
              <p:cNvPr id="13" name="TextBox 12">
                <a:extLst>
                  <a:ext uri="{FF2B5EF4-FFF2-40B4-BE49-F238E27FC236}">
                    <a16:creationId xmlns:a16="http://schemas.microsoft.com/office/drawing/2014/main" id="{E3F58EC5-BC94-D7F4-FEF7-C6B7C70DDE43}"/>
                  </a:ext>
                </a:extLst>
              </p:cNvPr>
              <p:cNvSpPr txBox="1">
                <a:spLocks noRot="1" noChangeAspect="1" noMove="1" noResize="1" noEditPoints="1" noAdjustHandles="1" noChangeArrowheads="1" noChangeShapeType="1" noTextEdit="1"/>
              </p:cNvSpPr>
              <p:nvPr/>
            </p:nvSpPr>
            <p:spPr>
              <a:xfrm>
                <a:off x="6241230" y="3180275"/>
                <a:ext cx="984244" cy="520720"/>
              </a:xfrm>
              <a:prstGeom prst="rect">
                <a:avLst/>
              </a:prstGeom>
              <a:blipFill>
                <a:blip r:embed="rId4"/>
                <a:stretch>
                  <a:fillRect l="-5128" t="-4762" r="-5128" b="-11905"/>
                </a:stretch>
              </a:blipFill>
            </p:spPr>
            <p:txBody>
              <a:bodyPr/>
              <a:lstStyle/>
              <a:p>
                <a:r>
                  <a:rPr lang="en-US">
                    <a:noFill/>
                  </a:rPr>
                  <a:t> </a:t>
                </a:r>
              </a:p>
            </p:txBody>
          </p:sp>
        </mc:Fallback>
      </mc:AlternateContent>
    </p:spTree>
    <p:extLst>
      <p:ext uri="{BB962C8B-B14F-4D97-AF65-F5344CB8AC3E}">
        <p14:creationId xmlns:p14="http://schemas.microsoft.com/office/powerpoint/2010/main" val="540020090"/>
      </p:ext>
    </p:extLst>
  </p:cSld>
  <p:clrMapOvr>
    <a:masterClrMapping/>
  </p:clrMapOvr>
  <mc:AlternateContent xmlns:mc="http://schemas.openxmlformats.org/markup-compatibility/2006">
    <mc:Choice xmlns:p14="http://schemas.microsoft.com/office/powerpoint/2010/main" Requires="p14">
      <p:transition spd="slow" p14:dur="2000" advTm="97890"/>
    </mc:Choice>
    <mc:Fallback>
      <p:transition spd="slow" advTm="9789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1AF6597-6982-6F84-83CF-860B233F482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6A66EA1-3524-029F-1DEC-654F42F257C5}"/>
              </a:ext>
            </a:extLst>
          </p:cNvPr>
          <p:cNvSpPr txBox="1">
            <a:spLocks/>
          </p:cNvSpPr>
          <p:nvPr/>
        </p:nvSpPr>
        <p:spPr>
          <a:xfrm>
            <a:off x="457200" y="297323"/>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Is having more data better?</a:t>
            </a:r>
          </a:p>
        </p:txBody>
      </p:sp>
      <p:sp>
        <p:nvSpPr>
          <p:cNvPr id="23" name="Content Placeholder 2">
            <a:extLst>
              <a:ext uri="{FF2B5EF4-FFF2-40B4-BE49-F238E27FC236}">
                <a16:creationId xmlns:a16="http://schemas.microsoft.com/office/drawing/2014/main" id="{1431AA24-B8CE-11DE-A61B-E62EBBCA8EFB}"/>
              </a:ext>
            </a:extLst>
          </p:cNvPr>
          <p:cNvSpPr>
            <a:spLocks noGrp="1"/>
          </p:cNvSpPr>
          <p:nvPr>
            <p:ph idx="1"/>
          </p:nvPr>
        </p:nvSpPr>
        <p:spPr>
          <a:xfrm>
            <a:off x="457200" y="1891414"/>
            <a:ext cx="8229600" cy="2475634"/>
          </a:xfrm>
        </p:spPr>
        <p:txBody>
          <a:bodyPr>
            <a:normAutofit/>
          </a:bodyPr>
          <a:lstStyle/>
          <a:p>
            <a:pPr marL="342900" indent="-342900">
              <a:buFont typeface="Arial" panose="020B0604020202020204" pitchFamily="34" charset="0"/>
              <a:buChar char="•"/>
            </a:pPr>
            <a:r>
              <a:rPr lang="en-US" dirty="0"/>
              <a:t>More data points is generally good. But new data must have something different in it from the old data.</a:t>
            </a:r>
          </a:p>
          <a:p>
            <a:pPr marL="342900" indent="-342900">
              <a:buFont typeface="Arial" panose="020B0604020202020204" pitchFamily="34" charset="0"/>
              <a:buChar char="•"/>
            </a:pPr>
            <a:endParaRPr lang="en-US" dirty="0"/>
          </a:p>
          <a:p>
            <a:pPr marL="0" indent="0">
              <a:buNone/>
            </a:pPr>
            <a:endParaRPr lang="en-US" dirty="0"/>
          </a:p>
          <a:p>
            <a:pPr marL="342900" indent="-342900">
              <a:buFont typeface="Arial" panose="020B0604020202020204" pitchFamily="34" charset="0"/>
              <a:buChar char="•"/>
            </a:pPr>
            <a:r>
              <a:rPr lang="en-US" dirty="0"/>
              <a:t>More variables means more complexity. </a:t>
            </a:r>
            <a:r>
              <a:rPr lang="en-US" u="sng" dirty="0"/>
              <a:t>Machine might accidentally find patterns where none exist</a:t>
            </a:r>
            <a:r>
              <a:rPr lang="en-US" dirty="0"/>
              <a:t>.</a:t>
            </a:r>
          </a:p>
        </p:txBody>
      </p:sp>
    </p:spTree>
    <p:extLst>
      <p:ext uri="{BB962C8B-B14F-4D97-AF65-F5344CB8AC3E}">
        <p14:creationId xmlns:p14="http://schemas.microsoft.com/office/powerpoint/2010/main" val="4288469151"/>
      </p:ext>
    </p:extLst>
  </p:cSld>
  <p:clrMapOvr>
    <a:masterClrMapping/>
  </p:clrMapOvr>
  <mc:AlternateContent xmlns:mc="http://schemas.openxmlformats.org/markup-compatibility/2006" xmlns:p14="http://schemas.microsoft.com/office/powerpoint/2010/main">
    <mc:Choice Requires="p14">
      <p:transition spd="slow" p14:dur="2000" advTm="97890"/>
    </mc:Choice>
    <mc:Fallback xmlns="">
      <p:transition spd="slow" advTm="9789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EC5270A-1DC7-0F9B-DE82-4711A5FB18A8}"/>
            </a:ext>
          </a:extLst>
        </p:cNvPr>
        <p:cNvGrpSpPr/>
        <p:nvPr/>
      </p:nvGrpSpPr>
      <p:grpSpPr>
        <a:xfrm>
          <a:off x="0" y="0"/>
          <a:ext cx="0" cy="0"/>
          <a:chOff x="0" y="0"/>
          <a:chExt cx="0" cy="0"/>
        </a:xfrm>
      </p:grpSpPr>
      <p:cxnSp>
        <p:nvCxnSpPr>
          <p:cNvPr id="22" name="Curved Connector 21">
            <a:extLst>
              <a:ext uri="{FF2B5EF4-FFF2-40B4-BE49-F238E27FC236}">
                <a16:creationId xmlns:a16="http://schemas.microsoft.com/office/drawing/2014/main" id="{E064BCB7-FDB7-F23F-014B-1F5546A52C76}"/>
              </a:ext>
            </a:extLst>
          </p:cNvPr>
          <p:cNvCxnSpPr/>
          <p:nvPr/>
        </p:nvCxnSpPr>
        <p:spPr>
          <a:xfrm flipV="1">
            <a:off x="953557" y="1376682"/>
            <a:ext cx="1668123" cy="991257"/>
          </a:xfrm>
          <a:prstGeom prst="curvedConnector3">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3" name="Curved Connector 22">
            <a:extLst>
              <a:ext uri="{FF2B5EF4-FFF2-40B4-BE49-F238E27FC236}">
                <a16:creationId xmlns:a16="http://schemas.microsoft.com/office/drawing/2014/main" id="{44401D45-13FA-376C-D034-AB9C4B58DC68}"/>
              </a:ext>
            </a:extLst>
          </p:cNvPr>
          <p:cNvCxnSpPr>
            <a:cxnSpLocks/>
          </p:cNvCxnSpPr>
          <p:nvPr/>
        </p:nvCxnSpPr>
        <p:spPr>
          <a:xfrm>
            <a:off x="3652614" y="1451491"/>
            <a:ext cx="1746532" cy="882001"/>
          </a:xfrm>
          <a:prstGeom prst="curvedConnector3">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7C6D8D5-ED38-C769-DBA2-F9AD39A07D25}"/>
              </a:ext>
            </a:extLst>
          </p:cNvPr>
          <p:cNvCxnSpPr/>
          <p:nvPr/>
        </p:nvCxnSpPr>
        <p:spPr>
          <a:xfrm flipV="1">
            <a:off x="845152" y="1059151"/>
            <a:ext cx="0" cy="14504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FBDC1CB-3EBC-E88B-A2E8-5A156C10C938}"/>
              </a:ext>
            </a:extLst>
          </p:cNvPr>
          <p:cNvCxnSpPr>
            <a:cxnSpLocks/>
          </p:cNvCxnSpPr>
          <p:nvPr/>
        </p:nvCxnSpPr>
        <p:spPr>
          <a:xfrm>
            <a:off x="841776" y="2509579"/>
            <a:ext cx="18916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459A97A-8637-0D75-E53C-AA548D8BBA89}"/>
              </a:ext>
            </a:extLst>
          </p:cNvPr>
          <p:cNvCxnSpPr/>
          <p:nvPr/>
        </p:nvCxnSpPr>
        <p:spPr>
          <a:xfrm flipV="1">
            <a:off x="3583412" y="1059151"/>
            <a:ext cx="0" cy="14504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9B84267-6301-86C5-AC16-25FF0D02363E}"/>
              </a:ext>
            </a:extLst>
          </p:cNvPr>
          <p:cNvCxnSpPr>
            <a:cxnSpLocks/>
          </p:cNvCxnSpPr>
          <p:nvPr/>
        </p:nvCxnSpPr>
        <p:spPr>
          <a:xfrm>
            <a:off x="3580036" y="2509579"/>
            <a:ext cx="18916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824E89F5-1B8A-4D5C-A7F9-59B1FFB0A4F4}"/>
              </a:ext>
            </a:extLst>
          </p:cNvPr>
          <p:cNvSpPr/>
          <p:nvPr/>
        </p:nvSpPr>
        <p:spPr>
          <a:xfrm>
            <a:off x="1119352" y="2333492"/>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65CE32C-420F-C48B-F565-5AFB50216F10}"/>
              </a:ext>
            </a:extLst>
          </p:cNvPr>
          <p:cNvSpPr/>
          <p:nvPr/>
        </p:nvSpPr>
        <p:spPr>
          <a:xfrm>
            <a:off x="1255986" y="2344000"/>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3E63467-1187-E4BC-345B-DBC7ACBF7194}"/>
              </a:ext>
            </a:extLst>
          </p:cNvPr>
          <p:cNvSpPr/>
          <p:nvPr/>
        </p:nvSpPr>
        <p:spPr>
          <a:xfrm>
            <a:off x="1408386" y="2370272"/>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862FA2A-C92B-47EF-7FE1-9B8E30207573}"/>
              </a:ext>
            </a:extLst>
          </p:cNvPr>
          <p:cNvSpPr/>
          <p:nvPr/>
        </p:nvSpPr>
        <p:spPr>
          <a:xfrm>
            <a:off x="1560786" y="2333482"/>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9FCD484-CEB9-8E87-A293-5CEE7F28F3ED}"/>
              </a:ext>
            </a:extLst>
          </p:cNvPr>
          <p:cNvSpPr/>
          <p:nvPr/>
        </p:nvSpPr>
        <p:spPr>
          <a:xfrm>
            <a:off x="1713186" y="1366526"/>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8BEAC39-9C89-D7AB-3FF5-4364E9903A26}"/>
              </a:ext>
            </a:extLst>
          </p:cNvPr>
          <p:cNvSpPr/>
          <p:nvPr/>
        </p:nvSpPr>
        <p:spPr>
          <a:xfrm>
            <a:off x="1865586" y="1377032"/>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66AEBE2-BABD-D973-08DE-BF7E1E65754C}"/>
              </a:ext>
            </a:extLst>
          </p:cNvPr>
          <p:cNvSpPr/>
          <p:nvPr/>
        </p:nvSpPr>
        <p:spPr>
          <a:xfrm>
            <a:off x="2017986" y="134024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FA426ED-3721-0E9B-490C-C5B67242EFCE}"/>
              </a:ext>
            </a:extLst>
          </p:cNvPr>
          <p:cNvSpPr/>
          <p:nvPr/>
        </p:nvSpPr>
        <p:spPr>
          <a:xfrm>
            <a:off x="2170386" y="1319221"/>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0B8B893C-D1B1-71D5-581B-B080101ECCA6}"/>
              </a:ext>
            </a:extLst>
          </p:cNvPr>
          <p:cNvGrpSpPr/>
          <p:nvPr/>
        </p:nvGrpSpPr>
        <p:grpSpPr>
          <a:xfrm flipV="1">
            <a:off x="3903331" y="1305708"/>
            <a:ext cx="1096753" cy="1104540"/>
            <a:chOff x="1602827" y="2510733"/>
            <a:chExt cx="1096753" cy="1096770"/>
          </a:xfrm>
        </p:grpSpPr>
        <p:sp>
          <p:nvSpPr>
            <p:cNvPr id="43" name="Oval 42">
              <a:extLst>
                <a:ext uri="{FF2B5EF4-FFF2-40B4-BE49-F238E27FC236}">
                  <a16:creationId xmlns:a16="http://schemas.microsoft.com/office/drawing/2014/main" id="{39F8067F-77B5-57E1-14D4-E006390E06BF}"/>
                </a:ext>
              </a:extLst>
            </p:cNvPr>
            <p:cNvSpPr/>
            <p:nvPr/>
          </p:nvSpPr>
          <p:spPr>
            <a:xfrm>
              <a:off x="1602827" y="352500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F1FC529-A598-3821-A0A4-C39CA1669824}"/>
                </a:ext>
              </a:extLst>
            </p:cNvPr>
            <p:cNvSpPr/>
            <p:nvPr/>
          </p:nvSpPr>
          <p:spPr>
            <a:xfrm>
              <a:off x="1739461" y="3535512"/>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A4470B5-E754-E4C4-5085-B7F04C11C2F5}"/>
                </a:ext>
              </a:extLst>
            </p:cNvPr>
            <p:cNvSpPr/>
            <p:nvPr/>
          </p:nvSpPr>
          <p:spPr>
            <a:xfrm>
              <a:off x="1891861" y="356178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D5471C1-E290-695C-95C7-7941C6D4E779}"/>
                </a:ext>
              </a:extLst>
            </p:cNvPr>
            <p:cNvSpPr/>
            <p:nvPr/>
          </p:nvSpPr>
          <p:spPr>
            <a:xfrm>
              <a:off x="2044261" y="352499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2D1A97E-3E2A-9827-2A7A-BED804922859}"/>
                </a:ext>
              </a:extLst>
            </p:cNvPr>
            <p:cNvSpPr/>
            <p:nvPr/>
          </p:nvSpPr>
          <p:spPr>
            <a:xfrm>
              <a:off x="2196661" y="2558038"/>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F505C38-8F72-C7EC-38FF-AB57EB8183C9}"/>
                </a:ext>
              </a:extLst>
            </p:cNvPr>
            <p:cNvSpPr/>
            <p:nvPr/>
          </p:nvSpPr>
          <p:spPr>
            <a:xfrm>
              <a:off x="2349061" y="256854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C7789FE-045C-0092-BFA4-D011AFC0EB18}"/>
                </a:ext>
              </a:extLst>
            </p:cNvPr>
            <p:cNvSpPr/>
            <p:nvPr/>
          </p:nvSpPr>
          <p:spPr>
            <a:xfrm>
              <a:off x="2501461" y="2531756"/>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77FABC0-C3C9-6B17-8F3B-3139FA837189}"/>
                </a:ext>
              </a:extLst>
            </p:cNvPr>
            <p:cNvSpPr/>
            <p:nvPr/>
          </p:nvSpPr>
          <p:spPr>
            <a:xfrm>
              <a:off x="2653861" y="2510733"/>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DFAAA79C-50DA-9194-0B82-B57AA16CC2E8}"/>
              </a:ext>
            </a:extLst>
          </p:cNvPr>
          <p:cNvSpPr txBox="1"/>
          <p:nvPr/>
        </p:nvSpPr>
        <p:spPr>
          <a:xfrm>
            <a:off x="5849008" y="1612993"/>
            <a:ext cx="2837792" cy="646331"/>
          </a:xfrm>
          <a:prstGeom prst="rect">
            <a:avLst/>
          </a:prstGeom>
          <a:noFill/>
        </p:spPr>
        <p:txBody>
          <a:bodyPr wrap="square" rtlCol="0">
            <a:spAutoFit/>
          </a:bodyPr>
          <a:lstStyle/>
          <a:p>
            <a:r>
              <a:rPr lang="en-US" dirty="0"/>
              <a:t>Logistic regression can only produce these </a:t>
            </a:r>
            <a:r>
              <a:rPr lang="en-US" dirty="0">
                <a:solidFill>
                  <a:srgbClr val="00B050"/>
                </a:solidFill>
              </a:rPr>
              <a:t>shapes.</a:t>
            </a:r>
          </a:p>
        </p:txBody>
      </p:sp>
      <p:sp>
        <p:nvSpPr>
          <p:cNvPr id="53" name="Title 1">
            <a:extLst>
              <a:ext uri="{FF2B5EF4-FFF2-40B4-BE49-F238E27FC236}">
                <a16:creationId xmlns:a16="http://schemas.microsoft.com/office/drawing/2014/main" id="{E82AB427-3327-C27B-D456-DBBD84D5E8B5}"/>
              </a:ext>
            </a:extLst>
          </p:cNvPr>
          <p:cNvSpPr txBox="1">
            <a:spLocks/>
          </p:cNvSpPr>
          <p:nvPr/>
        </p:nvSpPr>
        <p:spPr>
          <a:xfrm>
            <a:off x="457200" y="297323"/>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Logistic Regression is too structured</a:t>
            </a:r>
            <a:endParaRPr lang="en-US" sz="3000" dirty="0"/>
          </a:p>
        </p:txBody>
      </p:sp>
      <p:sp>
        <p:nvSpPr>
          <p:cNvPr id="54" name="TextBox 53">
            <a:extLst>
              <a:ext uri="{FF2B5EF4-FFF2-40B4-BE49-F238E27FC236}">
                <a16:creationId xmlns:a16="http://schemas.microsoft.com/office/drawing/2014/main" id="{19B46858-57F8-939D-3144-623EEBC5D003}"/>
              </a:ext>
            </a:extLst>
          </p:cNvPr>
          <p:cNvSpPr txBox="1"/>
          <p:nvPr/>
        </p:nvSpPr>
        <p:spPr>
          <a:xfrm>
            <a:off x="2538377" y="3759618"/>
            <a:ext cx="2168677" cy="646331"/>
          </a:xfrm>
          <a:prstGeom prst="rect">
            <a:avLst/>
          </a:prstGeom>
          <a:noFill/>
        </p:spPr>
        <p:txBody>
          <a:bodyPr wrap="square" rtlCol="0">
            <a:spAutoFit/>
          </a:bodyPr>
          <a:lstStyle/>
          <a:p>
            <a:pPr algn="r"/>
            <a:r>
              <a:rPr lang="en-US" b="1" dirty="0"/>
              <a:t>What if the real pattern is </a:t>
            </a:r>
            <a:r>
              <a:rPr lang="en-US" b="1" dirty="0">
                <a:solidFill>
                  <a:srgbClr val="C00000"/>
                </a:solidFill>
              </a:rPr>
              <a:t>this</a:t>
            </a:r>
            <a:r>
              <a:rPr lang="en-US" b="1" dirty="0"/>
              <a:t>?</a:t>
            </a:r>
            <a:endParaRPr lang="en-US" b="1" dirty="0">
              <a:solidFill>
                <a:srgbClr val="00B050"/>
              </a:solidFill>
            </a:endParaRPr>
          </a:p>
        </p:txBody>
      </p:sp>
      <p:cxnSp>
        <p:nvCxnSpPr>
          <p:cNvPr id="57" name="Straight Arrow Connector 56">
            <a:extLst>
              <a:ext uri="{FF2B5EF4-FFF2-40B4-BE49-F238E27FC236}">
                <a16:creationId xmlns:a16="http://schemas.microsoft.com/office/drawing/2014/main" id="{058A5389-6D1A-7145-35D4-958AB82BCA49}"/>
              </a:ext>
            </a:extLst>
          </p:cNvPr>
          <p:cNvCxnSpPr/>
          <p:nvPr/>
        </p:nvCxnSpPr>
        <p:spPr>
          <a:xfrm flipV="1">
            <a:off x="5406728" y="3228458"/>
            <a:ext cx="0" cy="14504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6A0DDC76-BE57-4C1F-3CDC-D544D1040E67}"/>
              </a:ext>
            </a:extLst>
          </p:cNvPr>
          <p:cNvCxnSpPr>
            <a:cxnSpLocks/>
          </p:cNvCxnSpPr>
          <p:nvPr/>
        </p:nvCxnSpPr>
        <p:spPr>
          <a:xfrm>
            <a:off x="5403352" y="4678886"/>
            <a:ext cx="254098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74550999-7C74-5805-FA5F-4DDBF720E08E}"/>
              </a:ext>
            </a:extLst>
          </p:cNvPr>
          <p:cNvSpPr/>
          <p:nvPr/>
        </p:nvSpPr>
        <p:spPr>
          <a:xfrm>
            <a:off x="5680928" y="4502799"/>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E6E6E72-550D-E755-D5C8-C4891E006E34}"/>
              </a:ext>
            </a:extLst>
          </p:cNvPr>
          <p:cNvSpPr/>
          <p:nvPr/>
        </p:nvSpPr>
        <p:spPr>
          <a:xfrm>
            <a:off x="5817562" y="4513307"/>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F350C2C-400C-C74A-09CE-5ACF3DBAE1A0}"/>
              </a:ext>
            </a:extLst>
          </p:cNvPr>
          <p:cNvSpPr/>
          <p:nvPr/>
        </p:nvSpPr>
        <p:spPr>
          <a:xfrm>
            <a:off x="5969962" y="4539579"/>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18AAE12-7DD4-7944-FC0E-A6DBFF416A46}"/>
              </a:ext>
            </a:extLst>
          </p:cNvPr>
          <p:cNvSpPr/>
          <p:nvPr/>
        </p:nvSpPr>
        <p:spPr>
          <a:xfrm>
            <a:off x="6122362" y="4502789"/>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37C1917-FEEC-7466-F97D-9D100A8BF3A0}"/>
              </a:ext>
            </a:extLst>
          </p:cNvPr>
          <p:cNvSpPr/>
          <p:nvPr/>
        </p:nvSpPr>
        <p:spPr>
          <a:xfrm>
            <a:off x="6637372" y="3535833"/>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E194863-5DD6-38C1-4043-4109B91564A5}"/>
              </a:ext>
            </a:extLst>
          </p:cNvPr>
          <p:cNvSpPr/>
          <p:nvPr/>
        </p:nvSpPr>
        <p:spPr>
          <a:xfrm>
            <a:off x="6789772" y="3546339"/>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04ECCF1-B093-9BE7-A6D8-03669B727B93}"/>
              </a:ext>
            </a:extLst>
          </p:cNvPr>
          <p:cNvSpPr/>
          <p:nvPr/>
        </p:nvSpPr>
        <p:spPr>
          <a:xfrm>
            <a:off x="6942172" y="3509551"/>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16C6B52-4C29-E085-D1DF-912C8E46D202}"/>
              </a:ext>
            </a:extLst>
          </p:cNvPr>
          <p:cNvSpPr/>
          <p:nvPr/>
        </p:nvSpPr>
        <p:spPr>
          <a:xfrm>
            <a:off x="7094572" y="3488528"/>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7709C5B-9BA4-71B6-3428-70702B98B53B}"/>
              </a:ext>
            </a:extLst>
          </p:cNvPr>
          <p:cNvSpPr/>
          <p:nvPr/>
        </p:nvSpPr>
        <p:spPr>
          <a:xfrm>
            <a:off x="7457179" y="441871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510B0B9-8F5D-473C-3ACA-CD6FAF2A8932}"/>
              </a:ext>
            </a:extLst>
          </p:cNvPr>
          <p:cNvSpPr/>
          <p:nvPr/>
        </p:nvSpPr>
        <p:spPr>
          <a:xfrm>
            <a:off x="7593813" y="4429222"/>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FCF8676-663B-6D9A-E6FC-C7C04E08BCB0}"/>
              </a:ext>
            </a:extLst>
          </p:cNvPr>
          <p:cNvSpPr/>
          <p:nvPr/>
        </p:nvSpPr>
        <p:spPr>
          <a:xfrm>
            <a:off x="7746213" y="445549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2A5F39F-3B33-9C85-00CB-580982DA6B0B}"/>
              </a:ext>
            </a:extLst>
          </p:cNvPr>
          <p:cNvSpPr/>
          <p:nvPr/>
        </p:nvSpPr>
        <p:spPr>
          <a:xfrm>
            <a:off x="7898613" y="4418704"/>
            <a:ext cx="45719" cy="45719"/>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0FAE4DE7-2F21-FC15-F366-924948DB04FB}"/>
              </a:ext>
            </a:extLst>
          </p:cNvPr>
          <p:cNvSpPr/>
          <p:nvPr/>
        </p:nvSpPr>
        <p:spPr>
          <a:xfrm>
            <a:off x="5641606" y="3594053"/>
            <a:ext cx="2270235" cy="977463"/>
          </a:xfrm>
          <a:custGeom>
            <a:avLst/>
            <a:gdLst>
              <a:gd name="connsiteX0" fmla="*/ 0 w 2270235"/>
              <a:gd name="connsiteY0" fmla="*/ 961697 h 977463"/>
              <a:gd name="connsiteX1" fmla="*/ 126124 w 2270235"/>
              <a:gd name="connsiteY1" fmla="*/ 977463 h 977463"/>
              <a:gd name="connsiteX2" fmla="*/ 315310 w 2270235"/>
              <a:gd name="connsiteY2" fmla="*/ 945932 h 977463"/>
              <a:gd name="connsiteX3" fmla="*/ 346841 w 2270235"/>
              <a:gd name="connsiteY3" fmla="*/ 914400 h 977463"/>
              <a:gd name="connsiteX4" fmla="*/ 394138 w 2270235"/>
              <a:gd name="connsiteY4" fmla="*/ 882869 h 977463"/>
              <a:gd name="connsiteX5" fmla="*/ 409903 w 2270235"/>
              <a:gd name="connsiteY5" fmla="*/ 835573 h 977463"/>
              <a:gd name="connsiteX6" fmla="*/ 441435 w 2270235"/>
              <a:gd name="connsiteY6" fmla="*/ 804042 h 977463"/>
              <a:gd name="connsiteX7" fmla="*/ 457200 w 2270235"/>
              <a:gd name="connsiteY7" fmla="*/ 756745 h 977463"/>
              <a:gd name="connsiteX8" fmla="*/ 520262 w 2270235"/>
              <a:gd name="connsiteY8" fmla="*/ 662152 h 977463"/>
              <a:gd name="connsiteX9" fmla="*/ 583324 w 2270235"/>
              <a:gd name="connsiteY9" fmla="*/ 472966 h 977463"/>
              <a:gd name="connsiteX10" fmla="*/ 599090 w 2270235"/>
              <a:gd name="connsiteY10" fmla="*/ 425669 h 977463"/>
              <a:gd name="connsiteX11" fmla="*/ 614855 w 2270235"/>
              <a:gd name="connsiteY11" fmla="*/ 378373 h 977463"/>
              <a:gd name="connsiteX12" fmla="*/ 677917 w 2270235"/>
              <a:gd name="connsiteY12" fmla="*/ 283780 h 977463"/>
              <a:gd name="connsiteX13" fmla="*/ 709448 w 2270235"/>
              <a:gd name="connsiteY13" fmla="*/ 236483 h 977463"/>
              <a:gd name="connsiteX14" fmla="*/ 756745 w 2270235"/>
              <a:gd name="connsiteY14" fmla="*/ 189187 h 977463"/>
              <a:gd name="connsiteX15" fmla="*/ 914400 w 2270235"/>
              <a:gd name="connsiteY15" fmla="*/ 31532 h 977463"/>
              <a:gd name="connsiteX16" fmla="*/ 1008993 w 2270235"/>
              <a:gd name="connsiteY16" fmla="*/ 0 h 977463"/>
              <a:gd name="connsiteX17" fmla="*/ 1355835 w 2270235"/>
              <a:gd name="connsiteY17" fmla="*/ 15766 h 977463"/>
              <a:gd name="connsiteX18" fmla="*/ 1450428 w 2270235"/>
              <a:gd name="connsiteY18" fmla="*/ 47297 h 977463"/>
              <a:gd name="connsiteX19" fmla="*/ 1497724 w 2270235"/>
              <a:gd name="connsiteY19" fmla="*/ 78828 h 977463"/>
              <a:gd name="connsiteX20" fmla="*/ 1529255 w 2270235"/>
              <a:gd name="connsiteY20" fmla="*/ 126125 h 977463"/>
              <a:gd name="connsiteX21" fmla="*/ 1576552 w 2270235"/>
              <a:gd name="connsiteY21" fmla="*/ 141890 h 977463"/>
              <a:gd name="connsiteX22" fmla="*/ 1623848 w 2270235"/>
              <a:gd name="connsiteY22" fmla="*/ 583325 h 977463"/>
              <a:gd name="connsiteX23" fmla="*/ 1718441 w 2270235"/>
              <a:gd name="connsiteY23" fmla="*/ 772511 h 977463"/>
              <a:gd name="connsiteX24" fmla="*/ 1749972 w 2270235"/>
              <a:gd name="connsiteY24" fmla="*/ 819807 h 977463"/>
              <a:gd name="connsiteX25" fmla="*/ 1844566 w 2270235"/>
              <a:gd name="connsiteY25" fmla="*/ 882869 h 977463"/>
              <a:gd name="connsiteX26" fmla="*/ 1939159 w 2270235"/>
              <a:gd name="connsiteY26" fmla="*/ 930166 h 977463"/>
              <a:gd name="connsiteX27" fmla="*/ 2002221 w 2270235"/>
              <a:gd name="connsiteY27" fmla="*/ 945932 h 977463"/>
              <a:gd name="connsiteX28" fmla="*/ 2270235 w 2270235"/>
              <a:gd name="connsiteY28" fmla="*/ 945932 h 97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70235" h="977463">
                <a:moveTo>
                  <a:pt x="0" y="961697"/>
                </a:moveTo>
                <a:cubicBezTo>
                  <a:pt x="42041" y="966952"/>
                  <a:pt x="83755" y="977463"/>
                  <a:pt x="126124" y="977463"/>
                </a:cubicBezTo>
                <a:cubicBezTo>
                  <a:pt x="231726" y="977463"/>
                  <a:pt x="241308" y="970599"/>
                  <a:pt x="315310" y="945932"/>
                </a:cubicBezTo>
                <a:cubicBezTo>
                  <a:pt x="325820" y="935421"/>
                  <a:pt x="335234" y="923686"/>
                  <a:pt x="346841" y="914400"/>
                </a:cubicBezTo>
                <a:cubicBezTo>
                  <a:pt x="361637" y="902563"/>
                  <a:pt x="382301" y="897665"/>
                  <a:pt x="394138" y="882869"/>
                </a:cubicBezTo>
                <a:cubicBezTo>
                  <a:pt x="404519" y="869892"/>
                  <a:pt x="401353" y="849823"/>
                  <a:pt x="409903" y="835573"/>
                </a:cubicBezTo>
                <a:cubicBezTo>
                  <a:pt x="417551" y="822827"/>
                  <a:pt x="430924" y="814552"/>
                  <a:pt x="441435" y="804042"/>
                </a:cubicBezTo>
                <a:cubicBezTo>
                  <a:pt x="446690" y="788276"/>
                  <a:pt x="449129" y="771272"/>
                  <a:pt x="457200" y="756745"/>
                </a:cubicBezTo>
                <a:cubicBezTo>
                  <a:pt x="475604" y="723618"/>
                  <a:pt x="508278" y="698103"/>
                  <a:pt x="520262" y="662152"/>
                </a:cubicBezTo>
                <a:lnTo>
                  <a:pt x="583324" y="472966"/>
                </a:lnTo>
                <a:lnTo>
                  <a:pt x="599090" y="425669"/>
                </a:lnTo>
                <a:cubicBezTo>
                  <a:pt x="604345" y="409904"/>
                  <a:pt x="605637" y="392200"/>
                  <a:pt x="614855" y="378373"/>
                </a:cubicBezTo>
                <a:lnTo>
                  <a:pt x="677917" y="283780"/>
                </a:lnTo>
                <a:cubicBezTo>
                  <a:pt x="688427" y="268014"/>
                  <a:pt x="696050" y="249881"/>
                  <a:pt x="709448" y="236483"/>
                </a:cubicBezTo>
                <a:cubicBezTo>
                  <a:pt x="725214" y="220718"/>
                  <a:pt x="743057" y="206786"/>
                  <a:pt x="756745" y="189187"/>
                </a:cubicBezTo>
                <a:cubicBezTo>
                  <a:pt x="815605" y="113511"/>
                  <a:pt x="813499" y="65167"/>
                  <a:pt x="914400" y="31532"/>
                </a:cubicBezTo>
                <a:lnTo>
                  <a:pt x="1008993" y="0"/>
                </a:lnTo>
                <a:cubicBezTo>
                  <a:pt x="1124607" y="5255"/>
                  <a:pt x="1240760" y="3436"/>
                  <a:pt x="1355835" y="15766"/>
                </a:cubicBezTo>
                <a:cubicBezTo>
                  <a:pt x="1388882" y="19307"/>
                  <a:pt x="1450428" y="47297"/>
                  <a:pt x="1450428" y="47297"/>
                </a:cubicBezTo>
                <a:cubicBezTo>
                  <a:pt x="1466193" y="57807"/>
                  <a:pt x="1484326" y="65430"/>
                  <a:pt x="1497724" y="78828"/>
                </a:cubicBezTo>
                <a:cubicBezTo>
                  <a:pt x="1511122" y="92226"/>
                  <a:pt x="1514459" y="114288"/>
                  <a:pt x="1529255" y="126125"/>
                </a:cubicBezTo>
                <a:cubicBezTo>
                  <a:pt x="1542232" y="136506"/>
                  <a:pt x="1560786" y="136635"/>
                  <a:pt x="1576552" y="141890"/>
                </a:cubicBezTo>
                <a:cubicBezTo>
                  <a:pt x="1654603" y="376043"/>
                  <a:pt x="1572024" y="99633"/>
                  <a:pt x="1623848" y="583325"/>
                </a:cubicBezTo>
                <a:cubicBezTo>
                  <a:pt x="1632180" y="661095"/>
                  <a:pt x="1677057" y="710435"/>
                  <a:pt x="1718441" y="772511"/>
                </a:cubicBezTo>
                <a:cubicBezTo>
                  <a:pt x="1728951" y="788276"/>
                  <a:pt x="1734207" y="809297"/>
                  <a:pt x="1749972" y="819807"/>
                </a:cubicBezTo>
                <a:lnTo>
                  <a:pt x="1844566" y="882869"/>
                </a:lnTo>
                <a:cubicBezTo>
                  <a:pt x="1896388" y="917417"/>
                  <a:pt x="1882045" y="913847"/>
                  <a:pt x="1939159" y="930166"/>
                </a:cubicBezTo>
                <a:cubicBezTo>
                  <a:pt x="1959993" y="936119"/>
                  <a:pt x="1980578" y="944901"/>
                  <a:pt x="2002221" y="945932"/>
                </a:cubicBezTo>
                <a:cubicBezTo>
                  <a:pt x="2091458" y="950182"/>
                  <a:pt x="2180897" y="945932"/>
                  <a:pt x="2270235" y="945932"/>
                </a:cubicBezTo>
              </a:path>
            </a:pathLst>
          </a:cu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B3AC70D2-2832-CD0F-BF3F-38BDEA978300}"/>
              </a:ext>
            </a:extLst>
          </p:cNvPr>
          <p:cNvSpPr txBox="1"/>
          <p:nvPr/>
        </p:nvSpPr>
        <p:spPr>
          <a:xfrm rot="16200000">
            <a:off x="-342264" y="1710727"/>
            <a:ext cx="1808637" cy="323165"/>
          </a:xfrm>
          <a:prstGeom prst="rect">
            <a:avLst/>
          </a:prstGeom>
          <a:noFill/>
        </p:spPr>
        <p:txBody>
          <a:bodyPr wrap="none" rtlCol="0">
            <a:spAutoFit/>
          </a:bodyPr>
          <a:lstStyle/>
          <a:p>
            <a:r>
              <a:rPr lang="en-US" sz="1500" dirty="0"/>
              <a:t>Landslide probability</a:t>
            </a:r>
          </a:p>
        </p:txBody>
      </p:sp>
      <p:sp>
        <p:nvSpPr>
          <p:cNvPr id="73" name="TextBox 72">
            <a:extLst>
              <a:ext uri="{FF2B5EF4-FFF2-40B4-BE49-F238E27FC236}">
                <a16:creationId xmlns:a16="http://schemas.microsoft.com/office/drawing/2014/main" id="{6E1F1F9B-283A-5D07-5411-9A3A2E226CFB}"/>
              </a:ext>
            </a:extLst>
          </p:cNvPr>
          <p:cNvSpPr txBox="1"/>
          <p:nvPr/>
        </p:nvSpPr>
        <p:spPr>
          <a:xfrm>
            <a:off x="1485913" y="2615045"/>
            <a:ext cx="956737" cy="323165"/>
          </a:xfrm>
          <a:prstGeom prst="rect">
            <a:avLst/>
          </a:prstGeom>
          <a:noFill/>
        </p:spPr>
        <p:txBody>
          <a:bodyPr wrap="none" rtlCol="0">
            <a:spAutoFit/>
          </a:bodyPr>
          <a:lstStyle/>
          <a:p>
            <a:r>
              <a:rPr lang="en-US" sz="1500" dirty="0"/>
              <a:t>Curvature</a:t>
            </a:r>
          </a:p>
        </p:txBody>
      </p:sp>
      <p:sp>
        <p:nvSpPr>
          <p:cNvPr id="74" name="TextBox 73">
            <a:extLst>
              <a:ext uri="{FF2B5EF4-FFF2-40B4-BE49-F238E27FC236}">
                <a16:creationId xmlns:a16="http://schemas.microsoft.com/office/drawing/2014/main" id="{C050D2B8-A468-A487-DE0C-06588D96FDA6}"/>
              </a:ext>
            </a:extLst>
          </p:cNvPr>
          <p:cNvSpPr txBox="1"/>
          <p:nvPr/>
        </p:nvSpPr>
        <p:spPr>
          <a:xfrm>
            <a:off x="4269892" y="2608911"/>
            <a:ext cx="956737" cy="323165"/>
          </a:xfrm>
          <a:prstGeom prst="rect">
            <a:avLst/>
          </a:prstGeom>
          <a:noFill/>
        </p:spPr>
        <p:txBody>
          <a:bodyPr wrap="none" rtlCol="0">
            <a:spAutoFit/>
          </a:bodyPr>
          <a:lstStyle/>
          <a:p>
            <a:r>
              <a:rPr lang="en-US" sz="1500" dirty="0"/>
              <a:t>Curvature</a:t>
            </a:r>
          </a:p>
        </p:txBody>
      </p:sp>
      <p:sp>
        <p:nvSpPr>
          <p:cNvPr id="75" name="TextBox 74">
            <a:extLst>
              <a:ext uri="{FF2B5EF4-FFF2-40B4-BE49-F238E27FC236}">
                <a16:creationId xmlns:a16="http://schemas.microsoft.com/office/drawing/2014/main" id="{22920377-1391-BC04-790B-FE2C2A10B74E}"/>
              </a:ext>
            </a:extLst>
          </p:cNvPr>
          <p:cNvSpPr txBox="1"/>
          <p:nvPr/>
        </p:nvSpPr>
        <p:spPr>
          <a:xfrm rot="16200000">
            <a:off x="4333245" y="3836314"/>
            <a:ext cx="1808637" cy="323165"/>
          </a:xfrm>
          <a:prstGeom prst="rect">
            <a:avLst/>
          </a:prstGeom>
          <a:noFill/>
        </p:spPr>
        <p:txBody>
          <a:bodyPr wrap="none" rtlCol="0">
            <a:spAutoFit/>
          </a:bodyPr>
          <a:lstStyle/>
          <a:p>
            <a:r>
              <a:rPr lang="en-US" sz="1500" dirty="0"/>
              <a:t>Landslide probability</a:t>
            </a:r>
          </a:p>
        </p:txBody>
      </p:sp>
      <p:sp>
        <p:nvSpPr>
          <p:cNvPr id="76" name="TextBox 75">
            <a:extLst>
              <a:ext uri="{FF2B5EF4-FFF2-40B4-BE49-F238E27FC236}">
                <a16:creationId xmlns:a16="http://schemas.microsoft.com/office/drawing/2014/main" id="{3B79E84C-3DE9-1B56-EFA3-1E6F0DDF963E}"/>
              </a:ext>
            </a:extLst>
          </p:cNvPr>
          <p:cNvSpPr txBox="1"/>
          <p:nvPr/>
        </p:nvSpPr>
        <p:spPr>
          <a:xfrm>
            <a:off x="6387239" y="4772475"/>
            <a:ext cx="956737" cy="323165"/>
          </a:xfrm>
          <a:prstGeom prst="rect">
            <a:avLst/>
          </a:prstGeom>
          <a:noFill/>
        </p:spPr>
        <p:txBody>
          <a:bodyPr wrap="none" rtlCol="0">
            <a:spAutoFit/>
          </a:bodyPr>
          <a:lstStyle/>
          <a:p>
            <a:r>
              <a:rPr lang="en-US" sz="1500" dirty="0"/>
              <a:t>Curvature</a:t>
            </a:r>
          </a:p>
        </p:txBody>
      </p:sp>
    </p:spTree>
    <p:extLst>
      <p:ext uri="{BB962C8B-B14F-4D97-AF65-F5344CB8AC3E}">
        <p14:creationId xmlns:p14="http://schemas.microsoft.com/office/powerpoint/2010/main" val="2479562086"/>
      </p:ext>
    </p:extLst>
  </p:cSld>
  <p:clrMapOvr>
    <a:masterClrMapping/>
  </p:clrMapOvr>
  <mc:AlternateContent xmlns:mc="http://schemas.openxmlformats.org/markup-compatibility/2006" xmlns:p14="http://schemas.microsoft.com/office/powerpoint/2010/main">
    <mc:Choice Requires="p14">
      <p:transition spd="slow" p14:dur="2000" advTm="90568"/>
    </mc:Choice>
    <mc:Fallback xmlns="">
      <p:transition spd="slow" advTm="90568"/>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5B5000-F37F-684A-895C-B21FD9059E41}"/>
              </a:ext>
            </a:extLst>
          </p:cNvPr>
          <p:cNvSpPr txBox="1"/>
          <p:nvPr/>
        </p:nvSpPr>
        <p:spPr>
          <a:xfrm>
            <a:off x="4275909" y="949234"/>
            <a:ext cx="914400" cy="369332"/>
          </a:xfrm>
          <a:prstGeom prst="rect">
            <a:avLst/>
          </a:prstGeom>
          <a:noFill/>
          <a:ln w="12700">
            <a:solidFill>
              <a:schemeClr val="accent1">
                <a:shade val="15000"/>
              </a:schemeClr>
            </a:solidFill>
          </a:ln>
        </p:spPr>
        <p:txBody>
          <a:bodyPr wrap="square" rtlCol="0">
            <a:spAutoFit/>
          </a:bodyPr>
          <a:lstStyle/>
          <a:p>
            <a:r>
              <a:rPr lang="en-US" dirty="0">
                <a:latin typeface="Gill Sans Ultra Bold" panose="020B0A02020104020203" pitchFamily="34" charset="77"/>
              </a:rPr>
              <a:t>If …</a:t>
            </a:r>
          </a:p>
        </p:txBody>
      </p:sp>
      <p:sp>
        <p:nvSpPr>
          <p:cNvPr id="9" name="TextBox 8">
            <a:extLst>
              <a:ext uri="{FF2B5EF4-FFF2-40B4-BE49-F238E27FC236}">
                <a16:creationId xmlns:a16="http://schemas.microsoft.com/office/drawing/2014/main" id="{7F7FE84F-0375-4762-289E-0787B9013A58}"/>
              </a:ext>
            </a:extLst>
          </p:cNvPr>
          <p:cNvSpPr txBox="1"/>
          <p:nvPr/>
        </p:nvSpPr>
        <p:spPr>
          <a:xfrm>
            <a:off x="2695304" y="1989908"/>
            <a:ext cx="914400" cy="369332"/>
          </a:xfrm>
          <a:prstGeom prst="rect">
            <a:avLst/>
          </a:prstGeom>
          <a:noFill/>
          <a:ln w="12700">
            <a:solidFill>
              <a:schemeClr val="accent1">
                <a:shade val="15000"/>
              </a:schemeClr>
            </a:solidFill>
          </a:ln>
        </p:spPr>
        <p:txBody>
          <a:bodyPr wrap="square" rtlCol="0">
            <a:spAutoFit/>
          </a:bodyPr>
          <a:lstStyle/>
          <a:p>
            <a:r>
              <a:rPr lang="en-US" dirty="0">
                <a:latin typeface="Gill Sans Ultra Bold" panose="020B0A02020104020203" pitchFamily="34" charset="77"/>
              </a:rPr>
              <a:t>If …</a:t>
            </a:r>
          </a:p>
        </p:txBody>
      </p:sp>
      <p:sp>
        <p:nvSpPr>
          <p:cNvPr id="10" name="TextBox 9">
            <a:extLst>
              <a:ext uri="{FF2B5EF4-FFF2-40B4-BE49-F238E27FC236}">
                <a16:creationId xmlns:a16="http://schemas.microsoft.com/office/drawing/2014/main" id="{8909D474-FBEE-96EA-B629-33FCDB34030A}"/>
              </a:ext>
            </a:extLst>
          </p:cNvPr>
          <p:cNvSpPr txBox="1"/>
          <p:nvPr/>
        </p:nvSpPr>
        <p:spPr>
          <a:xfrm>
            <a:off x="5765075" y="1989908"/>
            <a:ext cx="914400" cy="369332"/>
          </a:xfrm>
          <a:prstGeom prst="rect">
            <a:avLst/>
          </a:prstGeom>
          <a:noFill/>
          <a:ln w="12700">
            <a:solidFill>
              <a:schemeClr val="accent1">
                <a:shade val="15000"/>
              </a:schemeClr>
            </a:solidFill>
          </a:ln>
        </p:spPr>
        <p:txBody>
          <a:bodyPr wrap="square" rtlCol="0">
            <a:spAutoFit/>
          </a:bodyPr>
          <a:lstStyle/>
          <a:p>
            <a:r>
              <a:rPr lang="en-US" dirty="0">
                <a:latin typeface="Gill Sans Ultra Bold" panose="020B0A02020104020203" pitchFamily="34" charset="77"/>
              </a:rPr>
              <a:t>If …</a:t>
            </a:r>
          </a:p>
        </p:txBody>
      </p:sp>
      <p:sp>
        <p:nvSpPr>
          <p:cNvPr id="11" name="TextBox 10">
            <a:extLst>
              <a:ext uri="{FF2B5EF4-FFF2-40B4-BE49-F238E27FC236}">
                <a16:creationId xmlns:a16="http://schemas.microsoft.com/office/drawing/2014/main" id="{D93707B8-E889-438B-F75C-BAF608121AE3}"/>
              </a:ext>
            </a:extLst>
          </p:cNvPr>
          <p:cNvSpPr txBox="1"/>
          <p:nvPr/>
        </p:nvSpPr>
        <p:spPr>
          <a:xfrm>
            <a:off x="1328058"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sp>
        <p:nvSpPr>
          <p:cNvPr id="12" name="TextBox 11">
            <a:extLst>
              <a:ext uri="{FF2B5EF4-FFF2-40B4-BE49-F238E27FC236}">
                <a16:creationId xmlns:a16="http://schemas.microsoft.com/office/drawing/2014/main" id="{BD93E5FB-2277-8387-0E9F-E06E7747CE34}"/>
              </a:ext>
            </a:extLst>
          </p:cNvPr>
          <p:cNvSpPr txBox="1"/>
          <p:nvPr/>
        </p:nvSpPr>
        <p:spPr>
          <a:xfrm>
            <a:off x="3361509"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sp>
        <p:nvSpPr>
          <p:cNvPr id="13" name="TextBox 12">
            <a:extLst>
              <a:ext uri="{FF2B5EF4-FFF2-40B4-BE49-F238E27FC236}">
                <a16:creationId xmlns:a16="http://schemas.microsoft.com/office/drawing/2014/main" id="{048BCC12-3E80-CE07-E8DF-B8BB72EB8594}"/>
              </a:ext>
            </a:extLst>
          </p:cNvPr>
          <p:cNvSpPr txBox="1"/>
          <p:nvPr/>
        </p:nvSpPr>
        <p:spPr>
          <a:xfrm>
            <a:off x="5172892"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sp>
        <p:nvSpPr>
          <p:cNvPr id="14" name="TextBox 13">
            <a:extLst>
              <a:ext uri="{FF2B5EF4-FFF2-40B4-BE49-F238E27FC236}">
                <a16:creationId xmlns:a16="http://schemas.microsoft.com/office/drawing/2014/main" id="{873A382C-AD1E-0B62-D73B-C63F16635A3B}"/>
              </a:ext>
            </a:extLst>
          </p:cNvPr>
          <p:cNvSpPr txBox="1"/>
          <p:nvPr/>
        </p:nvSpPr>
        <p:spPr>
          <a:xfrm>
            <a:off x="6770915"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cxnSp>
        <p:nvCxnSpPr>
          <p:cNvPr id="16" name="Straight Arrow Connector 15">
            <a:extLst>
              <a:ext uri="{FF2B5EF4-FFF2-40B4-BE49-F238E27FC236}">
                <a16:creationId xmlns:a16="http://schemas.microsoft.com/office/drawing/2014/main" id="{0C377D3B-56ED-9075-3BC6-D2616D9CB4A3}"/>
              </a:ext>
            </a:extLst>
          </p:cNvPr>
          <p:cNvCxnSpPr>
            <a:stCxn id="8" idx="2"/>
            <a:endCxn id="9" idx="0"/>
          </p:cNvCxnSpPr>
          <p:nvPr/>
        </p:nvCxnSpPr>
        <p:spPr>
          <a:xfrm flipH="1">
            <a:off x="3152504" y="1318566"/>
            <a:ext cx="1580605" cy="671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21A932F-82E6-32D2-5F73-F07A60DA6DBC}"/>
              </a:ext>
            </a:extLst>
          </p:cNvPr>
          <p:cNvCxnSpPr>
            <a:cxnSpLocks/>
            <a:stCxn id="8" idx="2"/>
            <a:endCxn id="10" idx="0"/>
          </p:cNvCxnSpPr>
          <p:nvPr/>
        </p:nvCxnSpPr>
        <p:spPr>
          <a:xfrm>
            <a:off x="4733109" y="1318566"/>
            <a:ext cx="1489166" cy="671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1B366FF-CC5C-71DA-FED7-7F241D6C6FC8}"/>
              </a:ext>
            </a:extLst>
          </p:cNvPr>
          <p:cNvCxnSpPr>
            <a:cxnSpLocks/>
            <a:stCxn id="9" idx="2"/>
            <a:endCxn id="11" idx="0"/>
          </p:cNvCxnSpPr>
          <p:nvPr/>
        </p:nvCxnSpPr>
        <p:spPr>
          <a:xfrm flipH="1">
            <a:off x="1785258" y="2359240"/>
            <a:ext cx="1367246"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5C0E00E-CC2B-14F9-09DC-39AEBE583A07}"/>
              </a:ext>
            </a:extLst>
          </p:cNvPr>
          <p:cNvCxnSpPr>
            <a:cxnSpLocks/>
            <a:stCxn id="9" idx="2"/>
            <a:endCxn id="12" idx="0"/>
          </p:cNvCxnSpPr>
          <p:nvPr/>
        </p:nvCxnSpPr>
        <p:spPr>
          <a:xfrm>
            <a:off x="3152504" y="2359240"/>
            <a:ext cx="666205"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6D9D51E-FF13-598A-D0EF-DE36E7FE1BB6}"/>
              </a:ext>
            </a:extLst>
          </p:cNvPr>
          <p:cNvCxnSpPr>
            <a:cxnSpLocks/>
            <a:stCxn id="10" idx="2"/>
            <a:endCxn id="13" idx="0"/>
          </p:cNvCxnSpPr>
          <p:nvPr/>
        </p:nvCxnSpPr>
        <p:spPr>
          <a:xfrm flipH="1">
            <a:off x="5630092" y="2359240"/>
            <a:ext cx="592183"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534C548-8BAE-5883-1D68-D8F865AE2787}"/>
              </a:ext>
            </a:extLst>
          </p:cNvPr>
          <p:cNvCxnSpPr>
            <a:cxnSpLocks/>
            <a:stCxn id="10" idx="2"/>
            <a:endCxn id="14" idx="0"/>
          </p:cNvCxnSpPr>
          <p:nvPr/>
        </p:nvCxnSpPr>
        <p:spPr>
          <a:xfrm>
            <a:off x="6222275" y="2359240"/>
            <a:ext cx="1005840"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4A73AE8-CDEB-8EEE-7C19-2008B50971AD}"/>
              </a:ext>
            </a:extLst>
          </p:cNvPr>
          <p:cNvSpPr txBox="1"/>
          <p:nvPr/>
        </p:nvSpPr>
        <p:spPr>
          <a:xfrm rot="10800000" flipV="1">
            <a:off x="1273156" y="4052445"/>
            <a:ext cx="1024203" cy="246221"/>
          </a:xfrm>
          <a:prstGeom prst="rect">
            <a:avLst/>
          </a:prstGeom>
          <a:noFill/>
          <a:ln w="12700">
            <a:noFill/>
          </a:ln>
        </p:spPr>
        <p:txBody>
          <a:bodyPr wrap="square" rtlCol="0">
            <a:spAutoFit/>
          </a:bodyPr>
          <a:lstStyle/>
          <a:p>
            <a:pPr algn="ctr"/>
            <a:r>
              <a:rPr lang="en-US" sz="1000" dirty="0">
                <a:solidFill>
                  <a:srgbClr val="C00000"/>
                </a:solidFill>
                <a:latin typeface="Gill Sans Ultra Bold" panose="020B0A02020104020203" pitchFamily="34" charset="77"/>
              </a:rPr>
              <a:t>landslide</a:t>
            </a:r>
          </a:p>
        </p:txBody>
      </p:sp>
      <p:sp>
        <p:nvSpPr>
          <p:cNvPr id="33" name="TextBox 32">
            <a:extLst>
              <a:ext uri="{FF2B5EF4-FFF2-40B4-BE49-F238E27FC236}">
                <a16:creationId xmlns:a16="http://schemas.microsoft.com/office/drawing/2014/main" id="{9CB4AFFD-E0CA-D5E3-3F54-777D291A796C}"/>
              </a:ext>
            </a:extLst>
          </p:cNvPr>
          <p:cNvSpPr txBox="1"/>
          <p:nvPr/>
        </p:nvSpPr>
        <p:spPr>
          <a:xfrm rot="10800000" flipV="1">
            <a:off x="3193868" y="4049640"/>
            <a:ext cx="1240782" cy="246221"/>
          </a:xfrm>
          <a:prstGeom prst="rect">
            <a:avLst/>
          </a:prstGeom>
          <a:noFill/>
          <a:ln w="12700">
            <a:noFill/>
          </a:ln>
        </p:spPr>
        <p:txBody>
          <a:bodyPr wrap="square" rtlCol="0">
            <a:spAutoFit/>
          </a:bodyPr>
          <a:lstStyle/>
          <a:p>
            <a:pPr algn="ctr"/>
            <a:r>
              <a:rPr lang="en-US" sz="1000" dirty="0">
                <a:solidFill>
                  <a:schemeClr val="accent5"/>
                </a:solidFill>
                <a:latin typeface="Gill Sans Ultra Bold" panose="020B0A02020104020203" pitchFamily="34" charset="77"/>
              </a:rPr>
              <a:t>No landslide</a:t>
            </a:r>
          </a:p>
        </p:txBody>
      </p:sp>
      <p:sp>
        <p:nvSpPr>
          <p:cNvPr id="35" name="TextBox 34">
            <a:extLst>
              <a:ext uri="{FF2B5EF4-FFF2-40B4-BE49-F238E27FC236}">
                <a16:creationId xmlns:a16="http://schemas.microsoft.com/office/drawing/2014/main" id="{EFED323B-688A-2345-90EF-AE0AD9C9A68B}"/>
              </a:ext>
            </a:extLst>
          </p:cNvPr>
          <p:cNvSpPr txBox="1"/>
          <p:nvPr/>
        </p:nvSpPr>
        <p:spPr>
          <a:xfrm rot="10800000" flipV="1">
            <a:off x="5010080" y="4031448"/>
            <a:ext cx="1212195" cy="246221"/>
          </a:xfrm>
          <a:prstGeom prst="rect">
            <a:avLst/>
          </a:prstGeom>
          <a:noFill/>
          <a:ln w="12700">
            <a:noFill/>
          </a:ln>
        </p:spPr>
        <p:txBody>
          <a:bodyPr wrap="square" rtlCol="0">
            <a:spAutoFit/>
          </a:bodyPr>
          <a:lstStyle/>
          <a:p>
            <a:pPr algn="ctr"/>
            <a:r>
              <a:rPr lang="en-US" sz="1000" dirty="0">
                <a:solidFill>
                  <a:schemeClr val="accent5"/>
                </a:solidFill>
                <a:latin typeface="Gill Sans Ultra Bold" panose="020B0A02020104020203" pitchFamily="34" charset="77"/>
              </a:rPr>
              <a:t>No landslide</a:t>
            </a:r>
          </a:p>
        </p:txBody>
      </p:sp>
      <p:sp>
        <p:nvSpPr>
          <p:cNvPr id="36" name="TextBox 35">
            <a:extLst>
              <a:ext uri="{FF2B5EF4-FFF2-40B4-BE49-F238E27FC236}">
                <a16:creationId xmlns:a16="http://schemas.microsoft.com/office/drawing/2014/main" id="{F3B2732F-810D-4CB0-BEC1-5769CFCBC76E}"/>
              </a:ext>
            </a:extLst>
          </p:cNvPr>
          <p:cNvSpPr txBox="1"/>
          <p:nvPr/>
        </p:nvSpPr>
        <p:spPr>
          <a:xfrm rot="10800000" flipV="1">
            <a:off x="6725195" y="4003519"/>
            <a:ext cx="1024203" cy="246221"/>
          </a:xfrm>
          <a:prstGeom prst="rect">
            <a:avLst/>
          </a:prstGeom>
          <a:noFill/>
          <a:ln w="12700">
            <a:noFill/>
          </a:ln>
        </p:spPr>
        <p:txBody>
          <a:bodyPr wrap="square" rtlCol="0">
            <a:spAutoFit/>
          </a:bodyPr>
          <a:lstStyle/>
          <a:p>
            <a:pPr algn="ctr"/>
            <a:r>
              <a:rPr lang="en-US" sz="1000" dirty="0">
                <a:solidFill>
                  <a:srgbClr val="C00000"/>
                </a:solidFill>
                <a:latin typeface="Gill Sans Ultra Bold" panose="020B0A02020104020203" pitchFamily="34" charset="77"/>
              </a:rPr>
              <a:t>landslide</a:t>
            </a:r>
          </a:p>
        </p:txBody>
      </p:sp>
      <p:sp>
        <p:nvSpPr>
          <p:cNvPr id="37" name="TextBox 36">
            <a:extLst>
              <a:ext uri="{FF2B5EF4-FFF2-40B4-BE49-F238E27FC236}">
                <a16:creationId xmlns:a16="http://schemas.microsoft.com/office/drawing/2014/main" id="{3539F5BC-BD2E-E6E5-3083-4245484FE58D}"/>
              </a:ext>
            </a:extLst>
          </p:cNvPr>
          <p:cNvSpPr txBox="1"/>
          <p:nvPr/>
        </p:nvSpPr>
        <p:spPr>
          <a:xfrm rot="10800000" flipV="1">
            <a:off x="1337327" y="4511439"/>
            <a:ext cx="6608494" cy="307777"/>
          </a:xfrm>
          <a:prstGeom prst="rect">
            <a:avLst/>
          </a:prstGeom>
          <a:noFill/>
          <a:ln w="12700">
            <a:noFill/>
          </a:ln>
        </p:spPr>
        <p:txBody>
          <a:bodyPr wrap="square" rtlCol="0">
            <a:spAutoFit/>
          </a:bodyPr>
          <a:lstStyle/>
          <a:p>
            <a:pPr algn="ctr"/>
            <a:r>
              <a:rPr lang="en-US" sz="1400" dirty="0">
                <a:latin typeface="Gill Sans" panose="020B0502020104020203" pitchFamily="34" charset="-79"/>
                <a:cs typeface="Gill Sans" panose="020B0502020104020203" pitchFamily="34" charset="-79"/>
              </a:rPr>
              <a:t>Computer can generate decision trees to best separate landslide and no landslide</a:t>
            </a:r>
          </a:p>
        </p:txBody>
      </p:sp>
      <p:sp>
        <p:nvSpPr>
          <p:cNvPr id="3" name="Title 1">
            <a:extLst>
              <a:ext uri="{FF2B5EF4-FFF2-40B4-BE49-F238E27FC236}">
                <a16:creationId xmlns:a16="http://schemas.microsoft.com/office/drawing/2014/main" id="{42A8286C-D26D-91C3-2A98-1AA3C5256714}"/>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Decision trees</a:t>
            </a:r>
            <a:endParaRPr lang="en-US" sz="3000" dirty="0"/>
          </a:p>
        </p:txBody>
      </p:sp>
      <p:sp>
        <p:nvSpPr>
          <p:cNvPr id="6" name="TextBox 5">
            <a:extLst>
              <a:ext uri="{FF2B5EF4-FFF2-40B4-BE49-F238E27FC236}">
                <a16:creationId xmlns:a16="http://schemas.microsoft.com/office/drawing/2014/main" id="{0FACFFB9-ED4F-F391-835F-0A3CA7C6CA8F}"/>
              </a:ext>
            </a:extLst>
          </p:cNvPr>
          <p:cNvSpPr txBox="1"/>
          <p:nvPr/>
        </p:nvSpPr>
        <p:spPr>
          <a:xfrm>
            <a:off x="7119257" y="1678936"/>
            <a:ext cx="1867088" cy="323165"/>
          </a:xfrm>
          <a:prstGeom prst="rect">
            <a:avLst/>
          </a:prstGeom>
          <a:noFill/>
          <a:ln w="12700">
            <a:solidFill>
              <a:schemeClr val="accent1">
                <a:shade val="15000"/>
              </a:schemeClr>
            </a:solidFill>
          </a:ln>
        </p:spPr>
        <p:txBody>
          <a:bodyPr wrap="square" rtlCol="0">
            <a:spAutoFit/>
          </a:bodyPr>
          <a:lstStyle/>
          <a:p>
            <a:r>
              <a:rPr lang="en-US" sz="1500" i="1" dirty="0">
                <a:solidFill>
                  <a:srgbClr val="0070C0"/>
                </a:solidFill>
                <a:latin typeface="Gill Sans" panose="020B0502020104020203" pitchFamily="34" charset="-79"/>
                <a:cs typeface="Calibri" panose="020F0502020204030204" pitchFamily="34" charset="0"/>
              </a:rPr>
              <a:t>If elevation &lt; 1000</a:t>
            </a:r>
          </a:p>
        </p:txBody>
      </p:sp>
      <p:sp>
        <p:nvSpPr>
          <p:cNvPr id="7" name="TextBox 6">
            <a:extLst>
              <a:ext uri="{FF2B5EF4-FFF2-40B4-BE49-F238E27FC236}">
                <a16:creationId xmlns:a16="http://schemas.microsoft.com/office/drawing/2014/main" id="{A8F6AB62-C89E-725A-8FB3-C3B100E0E5C3}"/>
              </a:ext>
            </a:extLst>
          </p:cNvPr>
          <p:cNvSpPr txBox="1"/>
          <p:nvPr/>
        </p:nvSpPr>
        <p:spPr>
          <a:xfrm>
            <a:off x="7119256" y="1243198"/>
            <a:ext cx="1867087" cy="323165"/>
          </a:xfrm>
          <a:prstGeom prst="rect">
            <a:avLst/>
          </a:prstGeom>
          <a:noFill/>
          <a:ln w="12700">
            <a:solidFill>
              <a:schemeClr val="accent1">
                <a:shade val="15000"/>
              </a:schemeClr>
            </a:solidFill>
          </a:ln>
        </p:spPr>
        <p:txBody>
          <a:bodyPr wrap="square" rtlCol="0">
            <a:spAutoFit/>
          </a:bodyPr>
          <a:lstStyle/>
          <a:p>
            <a:r>
              <a:rPr lang="en-US" sz="1500" i="1" dirty="0">
                <a:solidFill>
                  <a:srgbClr val="0070C0"/>
                </a:solidFill>
                <a:latin typeface="Gill Sans" panose="020B0502020104020203" pitchFamily="34" charset="-79"/>
                <a:cs typeface="Calibri" panose="020F0502020204030204" pitchFamily="34" charset="0"/>
              </a:rPr>
              <a:t>If slope &gt; 45</a:t>
            </a:r>
          </a:p>
        </p:txBody>
      </p:sp>
      <p:sp>
        <p:nvSpPr>
          <p:cNvPr id="15" name="Title 1">
            <a:extLst>
              <a:ext uri="{FF2B5EF4-FFF2-40B4-BE49-F238E27FC236}">
                <a16:creationId xmlns:a16="http://schemas.microsoft.com/office/drawing/2014/main" id="{229CD116-9AF3-1982-0619-FBF7B0ADE31E}"/>
              </a:ext>
            </a:extLst>
          </p:cNvPr>
          <p:cNvSpPr txBox="1">
            <a:spLocks/>
          </p:cNvSpPr>
          <p:nvPr/>
        </p:nvSpPr>
        <p:spPr>
          <a:xfrm>
            <a:off x="6519454" y="776793"/>
            <a:ext cx="2331722"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2200" dirty="0"/>
              <a:t>Example decisions</a:t>
            </a:r>
          </a:p>
        </p:txBody>
      </p:sp>
      <p:sp>
        <p:nvSpPr>
          <p:cNvPr id="18" name="TextBox 17">
            <a:extLst>
              <a:ext uri="{FF2B5EF4-FFF2-40B4-BE49-F238E27FC236}">
                <a16:creationId xmlns:a16="http://schemas.microsoft.com/office/drawing/2014/main" id="{BB864D84-998C-0C5A-9947-97BE1E61D348}"/>
              </a:ext>
            </a:extLst>
          </p:cNvPr>
          <p:cNvSpPr txBox="1"/>
          <p:nvPr/>
        </p:nvSpPr>
        <p:spPr>
          <a:xfrm>
            <a:off x="7136675" y="2140691"/>
            <a:ext cx="1867088" cy="323165"/>
          </a:xfrm>
          <a:prstGeom prst="rect">
            <a:avLst/>
          </a:prstGeom>
          <a:noFill/>
          <a:ln w="12700">
            <a:solidFill>
              <a:schemeClr val="accent1">
                <a:shade val="15000"/>
              </a:schemeClr>
            </a:solidFill>
          </a:ln>
        </p:spPr>
        <p:txBody>
          <a:bodyPr wrap="square" rtlCol="0">
            <a:spAutoFit/>
          </a:bodyPr>
          <a:lstStyle/>
          <a:p>
            <a:r>
              <a:rPr lang="en-US" sz="1500" i="1" dirty="0">
                <a:solidFill>
                  <a:srgbClr val="0070C0"/>
                </a:solidFill>
                <a:latin typeface="Gill Sans" panose="020B0502020104020203" pitchFamily="34" charset="-79"/>
                <a:cs typeface="Calibri" panose="020F0502020204030204" pitchFamily="34" charset="0"/>
              </a:rPr>
              <a:t>If curvature &gt; 0.2</a:t>
            </a:r>
          </a:p>
        </p:txBody>
      </p:sp>
    </p:spTree>
    <p:extLst>
      <p:ext uri="{BB962C8B-B14F-4D97-AF65-F5344CB8AC3E}">
        <p14:creationId xmlns:p14="http://schemas.microsoft.com/office/powerpoint/2010/main" val="172211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sp>
        <p:nvSpPr>
          <p:cNvPr id="4" name="Title 1">
            <a:extLst>
              <a:ext uri="{FF2B5EF4-FFF2-40B4-BE49-F238E27FC236}">
                <a16:creationId xmlns:a16="http://schemas.microsoft.com/office/drawing/2014/main" id="{F34BD5B1-E1AD-250A-22A9-73585595A013}"/>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Random Forest: wisdom of the trees</a:t>
            </a:r>
            <a:endParaRPr lang="en-US" sz="3000" dirty="0"/>
          </a:p>
        </p:txBody>
      </p:sp>
    </p:spTree>
    <p:extLst>
      <p:ext uri="{BB962C8B-B14F-4D97-AF65-F5344CB8AC3E}">
        <p14:creationId xmlns:p14="http://schemas.microsoft.com/office/powerpoint/2010/main" val="235757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81E107E-7EBE-3734-9765-8067722005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AD65E-6B36-FEE0-7BFB-C66A4582930D}"/>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0BA8B0ED-116F-A3EB-8EB3-E79347493D1A}"/>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10" name="TextBox 9">
            <a:extLst>
              <a:ext uri="{FF2B5EF4-FFF2-40B4-BE49-F238E27FC236}">
                <a16:creationId xmlns:a16="http://schemas.microsoft.com/office/drawing/2014/main" id="{C0CD0135-E001-D5B8-122C-FF6AB5297755}"/>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sp>
        <p:nvSpPr>
          <p:cNvPr id="8" name="Rectangle 7">
            <a:extLst>
              <a:ext uri="{FF2B5EF4-FFF2-40B4-BE49-F238E27FC236}">
                <a16:creationId xmlns:a16="http://schemas.microsoft.com/office/drawing/2014/main" id="{C8C4A6F6-FF29-3B3E-DD8D-0DAA39AFC122}"/>
              </a:ext>
            </a:extLst>
          </p:cNvPr>
          <p:cNvSpPr/>
          <p:nvPr/>
        </p:nvSpPr>
        <p:spPr>
          <a:xfrm>
            <a:off x="4681330" y="2903220"/>
            <a:ext cx="1605170" cy="144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FFEFD93-AAF6-769E-603B-D9EED34945C0}"/>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Random Forest: wisdom of the trees</a:t>
            </a:r>
            <a:endParaRPr lang="en-US" sz="3000" dirty="0"/>
          </a:p>
        </p:txBody>
      </p:sp>
    </p:spTree>
    <p:extLst>
      <p:ext uri="{BB962C8B-B14F-4D97-AF65-F5344CB8AC3E}">
        <p14:creationId xmlns:p14="http://schemas.microsoft.com/office/powerpoint/2010/main" val="1269929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DCB3FB-D18A-4359-33FF-F64F14D2F7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98F2F4-2A06-F26B-5624-9E014B778B38}"/>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2E8913DC-56AA-FBC1-874B-71594327024C}"/>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6" name="Rectangle 5">
            <a:extLst>
              <a:ext uri="{FF2B5EF4-FFF2-40B4-BE49-F238E27FC236}">
                <a16:creationId xmlns:a16="http://schemas.microsoft.com/office/drawing/2014/main" id="{B3A2AFC6-C67C-CC97-2D5A-6418686BD460}"/>
              </a:ext>
            </a:extLst>
          </p:cNvPr>
          <p:cNvSpPr/>
          <p:nvPr/>
        </p:nvSpPr>
        <p:spPr>
          <a:xfrm>
            <a:off x="2791238" y="2499119"/>
            <a:ext cx="1401418" cy="1063487"/>
          </a:xfrm>
          <a:prstGeom prst="rect">
            <a:avLst/>
          </a:prstGeom>
          <a:solidFill>
            <a:srgbClr val="C00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3F0DA7-1902-8AE0-19FB-EDEAC3AEC6F2}"/>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sp>
        <p:nvSpPr>
          <p:cNvPr id="8" name="Rectangle 7">
            <a:extLst>
              <a:ext uri="{FF2B5EF4-FFF2-40B4-BE49-F238E27FC236}">
                <a16:creationId xmlns:a16="http://schemas.microsoft.com/office/drawing/2014/main" id="{B8F62CDA-3EBD-9A41-5122-8C295D278598}"/>
              </a:ext>
            </a:extLst>
          </p:cNvPr>
          <p:cNvSpPr/>
          <p:nvPr/>
        </p:nvSpPr>
        <p:spPr>
          <a:xfrm>
            <a:off x="4676361" y="3239701"/>
            <a:ext cx="1605170" cy="144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3F8CE12-12D7-36BF-41F6-783A8F7381A9}"/>
              </a:ext>
            </a:extLst>
          </p:cNvPr>
          <p:cNvGrpSpPr/>
          <p:nvPr/>
        </p:nvGrpSpPr>
        <p:grpSpPr>
          <a:xfrm>
            <a:off x="6579704" y="2506199"/>
            <a:ext cx="622248" cy="407599"/>
            <a:chOff x="2717453" y="1876625"/>
            <a:chExt cx="6357257" cy="3155640"/>
          </a:xfrm>
        </p:grpSpPr>
        <p:sp>
          <p:nvSpPr>
            <p:cNvPr id="21" name="TextBox 20">
              <a:extLst>
                <a:ext uri="{FF2B5EF4-FFF2-40B4-BE49-F238E27FC236}">
                  <a16:creationId xmlns:a16="http://schemas.microsoft.com/office/drawing/2014/main" id="{9E04B78A-802A-FCFE-16AF-EE85461CF862}"/>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2" name="TextBox 21">
              <a:extLst>
                <a:ext uri="{FF2B5EF4-FFF2-40B4-BE49-F238E27FC236}">
                  <a16:creationId xmlns:a16="http://schemas.microsoft.com/office/drawing/2014/main" id="{A1CE8562-04FD-F9E8-D253-0B30F6003267}"/>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3" name="TextBox 22">
              <a:extLst>
                <a:ext uri="{FF2B5EF4-FFF2-40B4-BE49-F238E27FC236}">
                  <a16:creationId xmlns:a16="http://schemas.microsoft.com/office/drawing/2014/main" id="{BEDA0AAD-FF44-0207-99D9-437969210971}"/>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4" name="TextBox 23">
              <a:extLst>
                <a:ext uri="{FF2B5EF4-FFF2-40B4-BE49-F238E27FC236}">
                  <a16:creationId xmlns:a16="http://schemas.microsoft.com/office/drawing/2014/main" id="{3F05014B-B22A-C33B-E97E-ED7883FBF15F}"/>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5" name="TextBox 24">
              <a:extLst>
                <a:ext uri="{FF2B5EF4-FFF2-40B4-BE49-F238E27FC236}">
                  <a16:creationId xmlns:a16="http://schemas.microsoft.com/office/drawing/2014/main" id="{D99281B3-6540-3659-C5C7-D303414A4DA7}"/>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6" name="TextBox 25">
              <a:extLst>
                <a:ext uri="{FF2B5EF4-FFF2-40B4-BE49-F238E27FC236}">
                  <a16:creationId xmlns:a16="http://schemas.microsoft.com/office/drawing/2014/main" id="{24A57F04-8640-B575-9610-95A7A22538BB}"/>
                </a:ext>
              </a:extLst>
            </p:cNvPr>
            <p:cNvSpPr txBox="1"/>
            <p:nvPr/>
          </p:nvSpPr>
          <p:spPr>
            <a:xfrm>
              <a:off x="6562286"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7" name="TextBox 26">
              <a:extLst>
                <a:ext uri="{FF2B5EF4-FFF2-40B4-BE49-F238E27FC236}">
                  <a16:creationId xmlns:a16="http://schemas.microsoft.com/office/drawing/2014/main" id="{FD27AFE5-A8EA-D660-1633-AC539CAC5470}"/>
                </a:ext>
              </a:extLst>
            </p:cNvPr>
            <p:cNvSpPr txBox="1"/>
            <p:nvPr/>
          </p:nvSpPr>
          <p:spPr>
            <a:xfrm>
              <a:off x="8160311"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28" name="Straight Arrow Connector 27">
              <a:extLst>
                <a:ext uri="{FF2B5EF4-FFF2-40B4-BE49-F238E27FC236}">
                  <a16:creationId xmlns:a16="http://schemas.microsoft.com/office/drawing/2014/main" id="{FE410ACF-02DA-F03F-2999-0C6A49230F29}"/>
                </a:ext>
              </a:extLst>
            </p:cNvPr>
            <p:cNvCxnSpPr>
              <a:stCxn id="21" idx="2"/>
              <a:endCxn id="22" idx="0"/>
            </p:cNvCxnSpPr>
            <p:nvPr/>
          </p:nvCxnSpPr>
          <p:spPr>
            <a:xfrm flipH="1">
              <a:off x="4541901" y="2393569"/>
              <a:ext cx="1580604"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424415-1510-4DB3-9E8B-EDFD1917C9EB}"/>
                </a:ext>
              </a:extLst>
            </p:cNvPr>
            <p:cNvCxnSpPr>
              <a:cxnSpLocks/>
              <a:stCxn id="21" idx="2"/>
              <a:endCxn id="23" idx="0"/>
            </p:cNvCxnSpPr>
            <p:nvPr/>
          </p:nvCxnSpPr>
          <p:spPr>
            <a:xfrm>
              <a:off x="6122504" y="2393569"/>
              <a:ext cx="1489166"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D8478E9-41FF-E898-3081-736ED0844C4C}"/>
                </a:ext>
              </a:extLst>
            </p:cNvPr>
            <p:cNvCxnSpPr>
              <a:cxnSpLocks/>
              <a:stCxn id="22" idx="2"/>
              <a:endCxn id="24" idx="0"/>
            </p:cNvCxnSpPr>
            <p:nvPr/>
          </p:nvCxnSpPr>
          <p:spPr>
            <a:xfrm flipH="1">
              <a:off x="3174654" y="3434242"/>
              <a:ext cx="1367247"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B93AD47-00E1-5FC7-BE41-7FE125C6969E}"/>
                </a:ext>
              </a:extLst>
            </p:cNvPr>
            <p:cNvCxnSpPr>
              <a:cxnSpLocks/>
              <a:stCxn id="22" idx="2"/>
              <a:endCxn id="25" idx="0"/>
            </p:cNvCxnSpPr>
            <p:nvPr/>
          </p:nvCxnSpPr>
          <p:spPr>
            <a:xfrm>
              <a:off x="4541901" y="3434242"/>
              <a:ext cx="666205"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A81F105-1D42-66F3-42FD-344E3AC5AC7E}"/>
                </a:ext>
              </a:extLst>
            </p:cNvPr>
            <p:cNvCxnSpPr>
              <a:cxnSpLocks/>
              <a:stCxn id="23" idx="2"/>
              <a:endCxn id="26" idx="0"/>
            </p:cNvCxnSpPr>
            <p:nvPr/>
          </p:nvCxnSpPr>
          <p:spPr>
            <a:xfrm flipH="1">
              <a:off x="7019487" y="3434242"/>
              <a:ext cx="592183"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CC23A0B-32EF-EF26-7D11-D88C9D15AB1E}"/>
                </a:ext>
              </a:extLst>
            </p:cNvPr>
            <p:cNvCxnSpPr>
              <a:cxnSpLocks/>
              <a:stCxn id="23" idx="2"/>
              <a:endCxn id="27" idx="0"/>
            </p:cNvCxnSpPr>
            <p:nvPr/>
          </p:nvCxnSpPr>
          <p:spPr>
            <a:xfrm>
              <a:off x="7611670" y="3434242"/>
              <a:ext cx="1005842" cy="108107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9" name="Title 1">
            <a:extLst>
              <a:ext uri="{FF2B5EF4-FFF2-40B4-BE49-F238E27FC236}">
                <a16:creationId xmlns:a16="http://schemas.microsoft.com/office/drawing/2014/main" id="{F84050F6-38CC-7490-D74A-5675B8CBC52C}"/>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Random Forest: wisdom of the trees</a:t>
            </a:r>
            <a:endParaRPr lang="en-US" sz="3000" dirty="0"/>
          </a:p>
        </p:txBody>
      </p:sp>
    </p:spTree>
    <p:extLst>
      <p:ext uri="{BB962C8B-B14F-4D97-AF65-F5344CB8AC3E}">
        <p14:creationId xmlns:p14="http://schemas.microsoft.com/office/powerpoint/2010/main" val="218932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6E192D8-0517-1AA8-A7FA-8744047835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75A08D-628E-E382-8346-B7FD128756F3}"/>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E0D346F5-7662-489D-CE2D-F70E6ABCE2F6}"/>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5" name="Rectangle 4">
            <a:extLst>
              <a:ext uri="{FF2B5EF4-FFF2-40B4-BE49-F238E27FC236}">
                <a16:creationId xmlns:a16="http://schemas.microsoft.com/office/drawing/2014/main" id="{BDBE648F-4B9B-039A-5C09-9C51930EA59B}"/>
              </a:ext>
            </a:extLst>
          </p:cNvPr>
          <p:cNvSpPr/>
          <p:nvPr/>
        </p:nvSpPr>
        <p:spPr>
          <a:xfrm>
            <a:off x="1470991" y="2709654"/>
            <a:ext cx="1401418" cy="1063487"/>
          </a:xfrm>
          <a:prstGeom prst="rect">
            <a:avLst/>
          </a:prstGeom>
          <a:solidFill>
            <a:srgbClr val="00B05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87E889-E087-0650-E4FD-9700E28D7E9D}"/>
              </a:ext>
            </a:extLst>
          </p:cNvPr>
          <p:cNvSpPr/>
          <p:nvPr/>
        </p:nvSpPr>
        <p:spPr>
          <a:xfrm>
            <a:off x="2791238" y="2499119"/>
            <a:ext cx="1401418" cy="1063487"/>
          </a:xfrm>
          <a:prstGeom prst="rect">
            <a:avLst/>
          </a:prstGeom>
          <a:solidFill>
            <a:srgbClr val="C00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7EA0EF-2D25-D8AB-007B-A4D260B624EF}"/>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sp>
        <p:nvSpPr>
          <p:cNvPr id="8" name="Rectangle 7">
            <a:extLst>
              <a:ext uri="{FF2B5EF4-FFF2-40B4-BE49-F238E27FC236}">
                <a16:creationId xmlns:a16="http://schemas.microsoft.com/office/drawing/2014/main" id="{641BC96E-4999-B3E4-C465-52A926A953AD}"/>
              </a:ext>
            </a:extLst>
          </p:cNvPr>
          <p:cNvSpPr/>
          <p:nvPr/>
        </p:nvSpPr>
        <p:spPr>
          <a:xfrm>
            <a:off x="4676361" y="3434599"/>
            <a:ext cx="1605170" cy="144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94DC2D3-ED33-1E76-2D0C-F8F1C2E8BDBA}"/>
              </a:ext>
            </a:extLst>
          </p:cNvPr>
          <p:cNvGrpSpPr/>
          <p:nvPr/>
        </p:nvGrpSpPr>
        <p:grpSpPr>
          <a:xfrm>
            <a:off x="6579704" y="2506199"/>
            <a:ext cx="622248" cy="407599"/>
            <a:chOff x="2717453" y="1876625"/>
            <a:chExt cx="6357257" cy="3155640"/>
          </a:xfrm>
        </p:grpSpPr>
        <p:sp>
          <p:nvSpPr>
            <p:cNvPr id="9" name="TextBox 8">
              <a:extLst>
                <a:ext uri="{FF2B5EF4-FFF2-40B4-BE49-F238E27FC236}">
                  <a16:creationId xmlns:a16="http://schemas.microsoft.com/office/drawing/2014/main" id="{A743D1FC-3D8F-CD88-EE4D-AF8C7CEF2435}"/>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1" name="TextBox 10">
              <a:extLst>
                <a:ext uri="{FF2B5EF4-FFF2-40B4-BE49-F238E27FC236}">
                  <a16:creationId xmlns:a16="http://schemas.microsoft.com/office/drawing/2014/main" id="{5448750A-971C-1A2C-A7B7-D861A3302866}"/>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2" name="TextBox 11">
              <a:extLst>
                <a:ext uri="{FF2B5EF4-FFF2-40B4-BE49-F238E27FC236}">
                  <a16:creationId xmlns:a16="http://schemas.microsoft.com/office/drawing/2014/main" id="{D3EA2E94-7CA4-3C5E-5CFA-FB8DFFBAF836}"/>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3" name="TextBox 12">
              <a:extLst>
                <a:ext uri="{FF2B5EF4-FFF2-40B4-BE49-F238E27FC236}">
                  <a16:creationId xmlns:a16="http://schemas.microsoft.com/office/drawing/2014/main" id="{EB8B4801-3211-7BAB-D311-03316BA50D26}"/>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4" name="TextBox 13">
              <a:extLst>
                <a:ext uri="{FF2B5EF4-FFF2-40B4-BE49-F238E27FC236}">
                  <a16:creationId xmlns:a16="http://schemas.microsoft.com/office/drawing/2014/main" id="{5B0D874D-B80B-56E9-FACA-F4EA6FA07D6C}"/>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5" name="TextBox 14">
              <a:extLst>
                <a:ext uri="{FF2B5EF4-FFF2-40B4-BE49-F238E27FC236}">
                  <a16:creationId xmlns:a16="http://schemas.microsoft.com/office/drawing/2014/main" id="{748319B7-0C69-DE80-006C-A08A4D105ABF}"/>
                </a:ext>
              </a:extLst>
            </p:cNvPr>
            <p:cNvSpPr txBox="1"/>
            <p:nvPr/>
          </p:nvSpPr>
          <p:spPr>
            <a:xfrm>
              <a:off x="6562286"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6" name="TextBox 15">
              <a:extLst>
                <a:ext uri="{FF2B5EF4-FFF2-40B4-BE49-F238E27FC236}">
                  <a16:creationId xmlns:a16="http://schemas.microsoft.com/office/drawing/2014/main" id="{52A3CA42-98FE-F3E4-0C31-468250B73487}"/>
                </a:ext>
              </a:extLst>
            </p:cNvPr>
            <p:cNvSpPr txBox="1"/>
            <p:nvPr/>
          </p:nvSpPr>
          <p:spPr>
            <a:xfrm>
              <a:off x="8160311"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17" name="Straight Arrow Connector 16">
              <a:extLst>
                <a:ext uri="{FF2B5EF4-FFF2-40B4-BE49-F238E27FC236}">
                  <a16:creationId xmlns:a16="http://schemas.microsoft.com/office/drawing/2014/main" id="{A1ADA69C-219A-FCEA-BAB6-96E3ACAB8223}"/>
                </a:ext>
              </a:extLst>
            </p:cNvPr>
            <p:cNvCxnSpPr>
              <a:stCxn id="9" idx="2"/>
              <a:endCxn id="11" idx="0"/>
            </p:cNvCxnSpPr>
            <p:nvPr/>
          </p:nvCxnSpPr>
          <p:spPr>
            <a:xfrm flipH="1">
              <a:off x="4541901" y="2393569"/>
              <a:ext cx="1580604"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8F2340B-5BB2-32EF-17F5-21A26E8345DB}"/>
                </a:ext>
              </a:extLst>
            </p:cNvPr>
            <p:cNvCxnSpPr>
              <a:cxnSpLocks/>
              <a:stCxn id="9" idx="2"/>
              <a:endCxn id="12" idx="0"/>
            </p:cNvCxnSpPr>
            <p:nvPr/>
          </p:nvCxnSpPr>
          <p:spPr>
            <a:xfrm>
              <a:off x="6122504" y="2393569"/>
              <a:ext cx="1489166"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BF47B-3C83-6AB3-DB9B-79E971C6DA42}"/>
                </a:ext>
              </a:extLst>
            </p:cNvPr>
            <p:cNvCxnSpPr>
              <a:cxnSpLocks/>
              <a:stCxn id="11" idx="2"/>
              <a:endCxn id="13" idx="0"/>
            </p:cNvCxnSpPr>
            <p:nvPr/>
          </p:nvCxnSpPr>
          <p:spPr>
            <a:xfrm flipH="1">
              <a:off x="3174654" y="3434242"/>
              <a:ext cx="1367247"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786E607-6245-6469-A777-DA17E444D308}"/>
                </a:ext>
              </a:extLst>
            </p:cNvPr>
            <p:cNvCxnSpPr>
              <a:cxnSpLocks/>
              <a:stCxn id="11" idx="2"/>
              <a:endCxn id="14" idx="0"/>
            </p:cNvCxnSpPr>
            <p:nvPr/>
          </p:nvCxnSpPr>
          <p:spPr>
            <a:xfrm>
              <a:off x="4541901" y="3434242"/>
              <a:ext cx="666205"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4E2AA64-19B5-B3B4-96EA-F8380D96F520}"/>
                </a:ext>
              </a:extLst>
            </p:cNvPr>
            <p:cNvCxnSpPr>
              <a:cxnSpLocks/>
              <a:stCxn id="12" idx="2"/>
              <a:endCxn id="15" idx="0"/>
            </p:cNvCxnSpPr>
            <p:nvPr/>
          </p:nvCxnSpPr>
          <p:spPr>
            <a:xfrm flipH="1">
              <a:off x="7019487" y="3434242"/>
              <a:ext cx="592183"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31529E5-9022-18C5-C3D8-ED96E55185AC}"/>
                </a:ext>
              </a:extLst>
            </p:cNvPr>
            <p:cNvCxnSpPr>
              <a:cxnSpLocks/>
              <a:stCxn id="12" idx="2"/>
              <a:endCxn id="16" idx="0"/>
            </p:cNvCxnSpPr>
            <p:nvPr/>
          </p:nvCxnSpPr>
          <p:spPr>
            <a:xfrm>
              <a:off x="7611670" y="3434242"/>
              <a:ext cx="1005842" cy="108107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56941C04-D027-F6F1-375A-878260302A4C}"/>
              </a:ext>
            </a:extLst>
          </p:cNvPr>
          <p:cNvGrpSpPr/>
          <p:nvPr/>
        </p:nvGrpSpPr>
        <p:grpSpPr>
          <a:xfrm>
            <a:off x="7361885" y="2526332"/>
            <a:ext cx="523796" cy="407599"/>
            <a:chOff x="2717453" y="1876625"/>
            <a:chExt cx="5351416" cy="3155640"/>
          </a:xfrm>
        </p:grpSpPr>
        <p:sp>
          <p:nvSpPr>
            <p:cNvPr id="24" name="TextBox 23">
              <a:extLst>
                <a:ext uri="{FF2B5EF4-FFF2-40B4-BE49-F238E27FC236}">
                  <a16:creationId xmlns:a16="http://schemas.microsoft.com/office/drawing/2014/main" id="{CD54351C-C6B2-20E0-7AF7-48E356A4B81D}"/>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5" name="TextBox 24">
              <a:extLst>
                <a:ext uri="{FF2B5EF4-FFF2-40B4-BE49-F238E27FC236}">
                  <a16:creationId xmlns:a16="http://schemas.microsoft.com/office/drawing/2014/main" id="{6FEDBE3E-A629-CDB4-28E9-CEAB682BF777}"/>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6" name="TextBox 25">
              <a:extLst>
                <a:ext uri="{FF2B5EF4-FFF2-40B4-BE49-F238E27FC236}">
                  <a16:creationId xmlns:a16="http://schemas.microsoft.com/office/drawing/2014/main" id="{C9D5E4F6-7F3E-76F7-ADD4-4ABCC1B0B05F}"/>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7" name="TextBox 26">
              <a:extLst>
                <a:ext uri="{FF2B5EF4-FFF2-40B4-BE49-F238E27FC236}">
                  <a16:creationId xmlns:a16="http://schemas.microsoft.com/office/drawing/2014/main" id="{A6CF20AE-657D-17E0-CEB5-40EC219227BD}"/>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8" name="TextBox 27">
              <a:extLst>
                <a:ext uri="{FF2B5EF4-FFF2-40B4-BE49-F238E27FC236}">
                  <a16:creationId xmlns:a16="http://schemas.microsoft.com/office/drawing/2014/main" id="{48769E36-1C46-6026-10FD-49844E5170B1}"/>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31" name="Straight Arrow Connector 30">
              <a:extLst>
                <a:ext uri="{FF2B5EF4-FFF2-40B4-BE49-F238E27FC236}">
                  <a16:creationId xmlns:a16="http://schemas.microsoft.com/office/drawing/2014/main" id="{922BBA2A-8743-6260-47A5-9CBD2D471AEA}"/>
                </a:ext>
              </a:extLst>
            </p:cNvPr>
            <p:cNvCxnSpPr>
              <a:stCxn id="24" idx="2"/>
              <a:endCxn id="25" idx="0"/>
            </p:cNvCxnSpPr>
            <p:nvPr/>
          </p:nvCxnSpPr>
          <p:spPr>
            <a:xfrm flipH="1">
              <a:off x="4541901" y="2393569"/>
              <a:ext cx="1580604"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F612F9D-B868-8002-6E6F-2C99BEA34754}"/>
                </a:ext>
              </a:extLst>
            </p:cNvPr>
            <p:cNvCxnSpPr>
              <a:cxnSpLocks/>
              <a:stCxn id="24" idx="2"/>
              <a:endCxn id="26" idx="0"/>
            </p:cNvCxnSpPr>
            <p:nvPr/>
          </p:nvCxnSpPr>
          <p:spPr>
            <a:xfrm>
              <a:off x="6122504" y="2393569"/>
              <a:ext cx="1489166"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38BBEE2-2D4E-C444-C695-C304CB18F03A}"/>
                </a:ext>
              </a:extLst>
            </p:cNvPr>
            <p:cNvCxnSpPr>
              <a:cxnSpLocks/>
              <a:stCxn id="25" idx="2"/>
              <a:endCxn id="27" idx="0"/>
            </p:cNvCxnSpPr>
            <p:nvPr/>
          </p:nvCxnSpPr>
          <p:spPr>
            <a:xfrm flipH="1">
              <a:off x="3174654" y="3434242"/>
              <a:ext cx="1367247"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3AEACB7-47F1-22C9-ACD3-BDEB49FA8AA5}"/>
                </a:ext>
              </a:extLst>
            </p:cNvPr>
            <p:cNvCxnSpPr>
              <a:cxnSpLocks/>
              <a:stCxn id="25" idx="2"/>
              <a:endCxn id="28" idx="0"/>
            </p:cNvCxnSpPr>
            <p:nvPr/>
          </p:nvCxnSpPr>
          <p:spPr>
            <a:xfrm>
              <a:off x="4541901" y="3434242"/>
              <a:ext cx="666205"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
        <p:nvSpPr>
          <p:cNvPr id="35" name="Title 1">
            <a:extLst>
              <a:ext uri="{FF2B5EF4-FFF2-40B4-BE49-F238E27FC236}">
                <a16:creationId xmlns:a16="http://schemas.microsoft.com/office/drawing/2014/main" id="{C6507449-57EF-4A41-8138-03AAFB1B6356}"/>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Random Forest: wisdom of the trees</a:t>
            </a:r>
            <a:endParaRPr lang="en-US" sz="3000" dirty="0"/>
          </a:p>
        </p:txBody>
      </p:sp>
    </p:spTree>
    <p:extLst>
      <p:ext uri="{BB962C8B-B14F-4D97-AF65-F5344CB8AC3E}">
        <p14:creationId xmlns:p14="http://schemas.microsoft.com/office/powerpoint/2010/main" val="402098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B84328-7809-799D-CEE0-E993882C80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9D1AFE-6E05-C716-5C33-C2FAF4593EA0}"/>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534F9537-E124-37D3-666A-0C97397C8154}"/>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5" name="Rectangle 4">
            <a:extLst>
              <a:ext uri="{FF2B5EF4-FFF2-40B4-BE49-F238E27FC236}">
                <a16:creationId xmlns:a16="http://schemas.microsoft.com/office/drawing/2014/main" id="{7E5FC60D-BAA5-BC1D-8E29-4BE8F5E30F90}"/>
              </a:ext>
            </a:extLst>
          </p:cNvPr>
          <p:cNvSpPr/>
          <p:nvPr/>
        </p:nvSpPr>
        <p:spPr>
          <a:xfrm>
            <a:off x="1470991" y="2709654"/>
            <a:ext cx="1401418" cy="1063487"/>
          </a:xfrm>
          <a:prstGeom prst="rect">
            <a:avLst/>
          </a:prstGeom>
          <a:solidFill>
            <a:srgbClr val="00B05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76F97E-18AD-3CE5-C2DA-10D2CF55522C}"/>
              </a:ext>
            </a:extLst>
          </p:cNvPr>
          <p:cNvSpPr/>
          <p:nvPr/>
        </p:nvSpPr>
        <p:spPr>
          <a:xfrm>
            <a:off x="2791238" y="2499119"/>
            <a:ext cx="1401418" cy="1063487"/>
          </a:xfrm>
          <a:prstGeom prst="rect">
            <a:avLst/>
          </a:prstGeom>
          <a:solidFill>
            <a:srgbClr val="C00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3F3842-6064-02D4-A860-E53A7D7033B4}"/>
              </a:ext>
            </a:extLst>
          </p:cNvPr>
          <p:cNvSpPr/>
          <p:nvPr/>
        </p:nvSpPr>
        <p:spPr>
          <a:xfrm>
            <a:off x="1466022" y="3137054"/>
            <a:ext cx="705678" cy="1063487"/>
          </a:xfrm>
          <a:prstGeom prst="rect">
            <a:avLst/>
          </a:prstGeom>
          <a:solidFill>
            <a:srgbClr val="7030A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12D7D9-DA74-A240-73FA-BF798C0445A9}"/>
              </a:ext>
            </a:extLst>
          </p:cNvPr>
          <p:cNvSpPr/>
          <p:nvPr/>
        </p:nvSpPr>
        <p:spPr>
          <a:xfrm>
            <a:off x="3486978" y="3121298"/>
            <a:ext cx="705678" cy="1063487"/>
          </a:xfrm>
          <a:prstGeom prst="rect">
            <a:avLst/>
          </a:prstGeom>
          <a:solidFill>
            <a:srgbClr val="7030A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F237449-19E3-4A6C-FA59-F73A513500E8}"/>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grpSp>
        <p:nvGrpSpPr>
          <p:cNvPr id="8" name="Group 7">
            <a:extLst>
              <a:ext uri="{FF2B5EF4-FFF2-40B4-BE49-F238E27FC236}">
                <a16:creationId xmlns:a16="http://schemas.microsoft.com/office/drawing/2014/main" id="{50F39942-93FB-8BD4-34AA-B2DEB767B162}"/>
              </a:ext>
            </a:extLst>
          </p:cNvPr>
          <p:cNvGrpSpPr/>
          <p:nvPr/>
        </p:nvGrpSpPr>
        <p:grpSpPr>
          <a:xfrm>
            <a:off x="6579704" y="2506199"/>
            <a:ext cx="622248" cy="407599"/>
            <a:chOff x="2717453" y="1876625"/>
            <a:chExt cx="6357257" cy="3155640"/>
          </a:xfrm>
        </p:grpSpPr>
        <p:sp>
          <p:nvSpPr>
            <p:cNvPr id="11" name="TextBox 10">
              <a:extLst>
                <a:ext uri="{FF2B5EF4-FFF2-40B4-BE49-F238E27FC236}">
                  <a16:creationId xmlns:a16="http://schemas.microsoft.com/office/drawing/2014/main" id="{3C6325EC-2FE8-B6E5-055A-1721D71DB400}"/>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2" name="TextBox 11">
              <a:extLst>
                <a:ext uri="{FF2B5EF4-FFF2-40B4-BE49-F238E27FC236}">
                  <a16:creationId xmlns:a16="http://schemas.microsoft.com/office/drawing/2014/main" id="{FC2294C5-46B1-882A-9BAA-1CDB0B641591}"/>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3" name="TextBox 12">
              <a:extLst>
                <a:ext uri="{FF2B5EF4-FFF2-40B4-BE49-F238E27FC236}">
                  <a16:creationId xmlns:a16="http://schemas.microsoft.com/office/drawing/2014/main" id="{11BB4944-E33D-5B3D-A445-090A9E228F44}"/>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4" name="TextBox 13">
              <a:extLst>
                <a:ext uri="{FF2B5EF4-FFF2-40B4-BE49-F238E27FC236}">
                  <a16:creationId xmlns:a16="http://schemas.microsoft.com/office/drawing/2014/main" id="{F7452D73-7517-A04D-5DC7-F48B664798C9}"/>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5" name="TextBox 14">
              <a:extLst>
                <a:ext uri="{FF2B5EF4-FFF2-40B4-BE49-F238E27FC236}">
                  <a16:creationId xmlns:a16="http://schemas.microsoft.com/office/drawing/2014/main" id="{E4502FB8-4070-DF1E-8CB9-88C3A70AD013}"/>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6" name="TextBox 15">
              <a:extLst>
                <a:ext uri="{FF2B5EF4-FFF2-40B4-BE49-F238E27FC236}">
                  <a16:creationId xmlns:a16="http://schemas.microsoft.com/office/drawing/2014/main" id="{52B0BC65-8729-22AB-280D-1C5BA67387E7}"/>
                </a:ext>
              </a:extLst>
            </p:cNvPr>
            <p:cNvSpPr txBox="1"/>
            <p:nvPr/>
          </p:nvSpPr>
          <p:spPr>
            <a:xfrm>
              <a:off x="6562286"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7" name="TextBox 16">
              <a:extLst>
                <a:ext uri="{FF2B5EF4-FFF2-40B4-BE49-F238E27FC236}">
                  <a16:creationId xmlns:a16="http://schemas.microsoft.com/office/drawing/2014/main" id="{4941BFF3-FBA2-1B51-629E-39AFB7B36EF4}"/>
                </a:ext>
              </a:extLst>
            </p:cNvPr>
            <p:cNvSpPr txBox="1"/>
            <p:nvPr/>
          </p:nvSpPr>
          <p:spPr>
            <a:xfrm>
              <a:off x="8160311"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18" name="Straight Arrow Connector 17">
              <a:extLst>
                <a:ext uri="{FF2B5EF4-FFF2-40B4-BE49-F238E27FC236}">
                  <a16:creationId xmlns:a16="http://schemas.microsoft.com/office/drawing/2014/main" id="{BD240F15-ED3E-43D4-3CFE-E5613D01FB5D}"/>
                </a:ext>
              </a:extLst>
            </p:cNvPr>
            <p:cNvCxnSpPr>
              <a:stCxn id="11" idx="2"/>
              <a:endCxn id="12" idx="0"/>
            </p:cNvCxnSpPr>
            <p:nvPr/>
          </p:nvCxnSpPr>
          <p:spPr>
            <a:xfrm flipH="1">
              <a:off x="4541901" y="2393569"/>
              <a:ext cx="1580604"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E229A5-17CA-CB4C-3A90-BCED9DE5C7C9}"/>
                </a:ext>
              </a:extLst>
            </p:cNvPr>
            <p:cNvCxnSpPr>
              <a:cxnSpLocks/>
              <a:stCxn id="11" idx="2"/>
              <a:endCxn id="13" idx="0"/>
            </p:cNvCxnSpPr>
            <p:nvPr/>
          </p:nvCxnSpPr>
          <p:spPr>
            <a:xfrm>
              <a:off x="6122504" y="2393569"/>
              <a:ext cx="1489166"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047CC4-3264-7279-0E8C-6D7FC3010521}"/>
                </a:ext>
              </a:extLst>
            </p:cNvPr>
            <p:cNvCxnSpPr>
              <a:cxnSpLocks/>
              <a:stCxn id="12" idx="2"/>
              <a:endCxn id="14" idx="0"/>
            </p:cNvCxnSpPr>
            <p:nvPr/>
          </p:nvCxnSpPr>
          <p:spPr>
            <a:xfrm flipH="1">
              <a:off x="3174654" y="3434242"/>
              <a:ext cx="1367247"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BC7EFC-3B31-21D3-4E74-6B4141CB9043}"/>
                </a:ext>
              </a:extLst>
            </p:cNvPr>
            <p:cNvCxnSpPr>
              <a:cxnSpLocks/>
              <a:stCxn id="12" idx="2"/>
              <a:endCxn id="15" idx="0"/>
            </p:cNvCxnSpPr>
            <p:nvPr/>
          </p:nvCxnSpPr>
          <p:spPr>
            <a:xfrm>
              <a:off x="4541901" y="3434242"/>
              <a:ext cx="666205"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5098055-56BA-BED8-E2B2-83059E5B0A8D}"/>
                </a:ext>
              </a:extLst>
            </p:cNvPr>
            <p:cNvCxnSpPr>
              <a:cxnSpLocks/>
              <a:stCxn id="13" idx="2"/>
              <a:endCxn id="16" idx="0"/>
            </p:cNvCxnSpPr>
            <p:nvPr/>
          </p:nvCxnSpPr>
          <p:spPr>
            <a:xfrm flipH="1">
              <a:off x="7019487" y="3434242"/>
              <a:ext cx="592183"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CE9076A-3383-1C6B-F525-AB1742D16511}"/>
                </a:ext>
              </a:extLst>
            </p:cNvPr>
            <p:cNvCxnSpPr>
              <a:cxnSpLocks/>
              <a:stCxn id="13" idx="2"/>
              <a:endCxn id="17" idx="0"/>
            </p:cNvCxnSpPr>
            <p:nvPr/>
          </p:nvCxnSpPr>
          <p:spPr>
            <a:xfrm>
              <a:off x="7611670" y="3434242"/>
              <a:ext cx="1005842" cy="108107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2400B810-8015-F7D1-F13D-7F4394422460}"/>
              </a:ext>
            </a:extLst>
          </p:cNvPr>
          <p:cNvGrpSpPr/>
          <p:nvPr/>
        </p:nvGrpSpPr>
        <p:grpSpPr>
          <a:xfrm>
            <a:off x="7361885" y="2526332"/>
            <a:ext cx="523796" cy="407599"/>
            <a:chOff x="2717453" y="1876625"/>
            <a:chExt cx="5351416" cy="3155640"/>
          </a:xfrm>
        </p:grpSpPr>
        <p:sp>
          <p:nvSpPr>
            <p:cNvPr id="25" name="TextBox 24">
              <a:extLst>
                <a:ext uri="{FF2B5EF4-FFF2-40B4-BE49-F238E27FC236}">
                  <a16:creationId xmlns:a16="http://schemas.microsoft.com/office/drawing/2014/main" id="{4C89D235-F272-3078-7B0D-09FA7675EC8F}"/>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6" name="TextBox 25">
              <a:extLst>
                <a:ext uri="{FF2B5EF4-FFF2-40B4-BE49-F238E27FC236}">
                  <a16:creationId xmlns:a16="http://schemas.microsoft.com/office/drawing/2014/main" id="{4EC778A8-444F-1808-C484-7FCE45F80828}"/>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7" name="TextBox 26">
              <a:extLst>
                <a:ext uri="{FF2B5EF4-FFF2-40B4-BE49-F238E27FC236}">
                  <a16:creationId xmlns:a16="http://schemas.microsoft.com/office/drawing/2014/main" id="{8FC1F41E-03C7-C01B-5CF7-16CC11A5835A}"/>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8" name="TextBox 27">
              <a:extLst>
                <a:ext uri="{FF2B5EF4-FFF2-40B4-BE49-F238E27FC236}">
                  <a16:creationId xmlns:a16="http://schemas.microsoft.com/office/drawing/2014/main" id="{BC37C895-8C13-529D-3F5D-A632C11B7EEE}"/>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9" name="TextBox 28">
              <a:extLst>
                <a:ext uri="{FF2B5EF4-FFF2-40B4-BE49-F238E27FC236}">
                  <a16:creationId xmlns:a16="http://schemas.microsoft.com/office/drawing/2014/main" id="{0E873045-1D12-E6FB-A780-6218355E0CDF}"/>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30" name="Straight Arrow Connector 29">
              <a:extLst>
                <a:ext uri="{FF2B5EF4-FFF2-40B4-BE49-F238E27FC236}">
                  <a16:creationId xmlns:a16="http://schemas.microsoft.com/office/drawing/2014/main" id="{8B2B695E-9099-B8B6-ED44-398B8C225444}"/>
                </a:ext>
              </a:extLst>
            </p:cNvPr>
            <p:cNvCxnSpPr>
              <a:stCxn id="25" idx="2"/>
              <a:endCxn id="26" idx="0"/>
            </p:cNvCxnSpPr>
            <p:nvPr/>
          </p:nvCxnSpPr>
          <p:spPr>
            <a:xfrm flipH="1">
              <a:off x="4541901" y="2393569"/>
              <a:ext cx="1580604"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2A971D-421E-65B0-CA2C-D057636B1851}"/>
                </a:ext>
              </a:extLst>
            </p:cNvPr>
            <p:cNvCxnSpPr>
              <a:cxnSpLocks/>
              <a:stCxn id="25" idx="2"/>
              <a:endCxn id="27" idx="0"/>
            </p:cNvCxnSpPr>
            <p:nvPr/>
          </p:nvCxnSpPr>
          <p:spPr>
            <a:xfrm>
              <a:off x="6122504" y="2393569"/>
              <a:ext cx="1489166"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AE1BAFE-5566-113B-4BFF-CFB40A8A390F}"/>
                </a:ext>
              </a:extLst>
            </p:cNvPr>
            <p:cNvCxnSpPr>
              <a:cxnSpLocks/>
              <a:stCxn id="26" idx="2"/>
              <a:endCxn id="28" idx="0"/>
            </p:cNvCxnSpPr>
            <p:nvPr/>
          </p:nvCxnSpPr>
          <p:spPr>
            <a:xfrm flipH="1">
              <a:off x="3174654" y="3434242"/>
              <a:ext cx="1367247"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342F2D5-3944-7531-428B-329C2E7976D4}"/>
                </a:ext>
              </a:extLst>
            </p:cNvPr>
            <p:cNvCxnSpPr>
              <a:cxnSpLocks/>
              <a:stCxn id="26" idx="2"/>
              <a:endCxn id="29" idx="0"/>
            </p:cNvCxnSpPr>
            <p:nvPr/>
          </p:nvCxnSpPr>
          <p:spPr>
            <a:xfrm>
              <a:off x="4541901" y="3434242"/>
              <a:ext cx="666205"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98A7A64B-2B55-CA72-00E9-542C7624FC5C}"/>
              </a:ext>
            </a:extLst>
          </p:cNvPr>
          <p:cNvGrpSpPr/>
          <p:nvPr/>
        </p:nvGrpSpPr>
        <p:grpSpPr>
          <a:xfrm>
            <a:off x="8096649" y="2526332"/>
            <a:ext cx="523796" cy="407599"/>
            <a:chOff x="2717453" y="1876625"/>
            <a:chExt cx="5351416" cy="3155640"/>
          </a:xfrm>
        </p:grpSpPr>
        <p:sp>
          <p:nvSpPr>
            <p:cNvPr id="35" name="TextBox 34">
              <a:extLst>
                <a:ext uri="{FF2B5EF4-FFF2-40B4-BE49-F238E27FC236}">
                  <a16:creationId xmlns:a16="http://schemas.microsoft.com/office/drawing/2014/main" id="{CE9D711A-4B0B-C330-2A64-EB32AC8F2A57}"/>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6" name="TextBox 35">
              <a:extLst>
                <a:ext uri="{FF2B5EF4-FFF2-40B4-BE49-F238E27FC236}">
                  <a16:creationId xmlns:a16="http://schemas.microsoft.com/office/drawing/2014/main" id="{93BDA3CA-F093-8896-0749-063BA29E8F6A}"/>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7" name="TextBox 36">
              <a:extLst>
                <a:ext uri="{FF2B5EF4-FFF2-40B4-BE49-F238E27FC236}">
                  <a16:creationId xmlns:a16="http://schemas.microsoft.com/office/drawing/2014/main" id="{3BBB09E6-70EB-15E0-D824-C39CC64C6DE2}"/>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8" name="TextBox 37">
              <a:extLst>
                <a:ext uri="{FF2B5EF4-FFF2-40B4-BE49-F238E27FC236}">
                  <a16:creationId xmlns:a16="http://schemas.microsoft.com/office/drawing/2014/main" id="{7DEB2607-9EEA-074F-EF3E-E0B83FDF4C5C}"/>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9" name="TextBox 38">
              <a:extLst>
                <a:ext uri="{FF2B5EF4-FFF2-40B4-BE49-F238E27FC236}">
                  <a16:creationId xmlns:a16="http://schemas.microsoft.com/office/drawing/2014/main" id="{1D77D375-CF25-B4FB-4EAE-5E404147AF0F}"/>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40" name="Straight Arrow Connector 39">
              <a:extLst>
                <a:ext uri="{FF2B5EF4-FFF2-40B4-BE49-F238E27FC236}">
                  <a16:creationId xmlns:a16="http://schemas.microsoft.com/office/drawing/2014/main" id="{FD274FA4-B149-70A4-49E6-3AA654A6F4BB}"/>
                </a:ext>
              </a:extLst>
            </p:cNvPr>
            <p:cNvCxnSpPr>
              <a:stCxn id="35" idx="2"/>
              <a:endCxn id="36" idx="0"/>
            </p:cNvCxnSpPr>
            <p:nvPr/>
          </p:nvCxnSpPr>
          <p:spPr>
            <a:xfrm flipH="1">
              <a:off x="4541901" y="2393569"/>
              <a:ext cx="1580604" cy="52372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3CF34FF-767E-521A-F81F-3E124DE881D2}"/>
                </a:ext>
              </a:extLst>
            </p:cNvPr>
            <p:cNvCxnSpPr>
              <a:cxnSpLocks/>
              <a:stCxn id="35" idx="2"/>
              <a:endCxn id="37" idx="0"/>
            </p:cNvCxnSpPr>
            <p:nvPr/>
          </p:nvCxnSpPr>
          <p:spPr>
            <a:xfrm>
              <a:off x="6122504" y="2393569"/>
              <a:ext cx="1489166" cy="52372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F70B17F-F84C-6C89-E507-B2B992F5E04E}"/>
                </a:ext>
              </a:extLst>
            </p:cNvPr>
            <p:cNvCxnSpPr>
              <a:cxnSpLocks/>
              <a:stCxn id="36" idx="2"/>
              <a:endCxn id="38" idx="0"/>
            </p:cNvCxnSpPr>
            <p:nvPr/>
          </p:nvCxnSpPr>
          <p:spPr>
            <a:xfrm flipH="1">
              <a:off x="3174654" y="3434242"/>
              <a:ext cx="1367247" cy="108107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DEC2E06-C79C-4A1D-6E47-4D4F5FDA8ED2}"/>
                </a:ext>
              </a:extLst>
            </p:cNvPr>
            <p:cNvCxnSpPr>
              <a:cxnSpLocks/>
              <a:stCxn id="36" idx="2"/>
              <a:endCxn id="39" idx="0"/>
            </p:cNvCxnSpPr>
            <p:nvPr/>
          </p:nvCxnSpPr>
          <p:spPr>
            <a:xfrm>
              <a:off x="4541901" y="3434242"/>
              <a:ext cx="666205" cy="108107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F973EB73-366F-B768-5117-7E5B4EB3E2B4}"/>
              </a:ext>
            </a:extLst>
          </p:cNvPr>
          <p:cNvSpPr txBox="1"/>
          <p:nvPr/>
        </p:nvSpPr>
        <p:spPr>
          <a:xfrm>
            <a:off x="8185724" y="3205614"/>
            <a:ext cx="89501" cy="66771"/>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45" name="TextBox 44">
            <a:extLst>
              <a:ext uri="{FF2B5EF4-FFF2-40B4-BE49-F238E27FC236}">
                <a16:creationId xmlns:a16="http://schemas.microsoft.com/office/drawing/2014/main" id="{372B7351-AF26-EEC0-23EE-2B23CA92C652}"/>
              </a:ext>
            </a:extLst>
          </p:cNvPr>
          <p:cNvSpPr txBox="1"/>
          <p:nvPr/>
        </p:nvSpPr>
        <p:spPr>
          <a:xfrm>
            <a:off x="8384758" y="3205614"/>
            <a:ext cx="89501" cy="66771"/>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46" name="Straight Arrow Connector 45">
            <a:extLst>
              <a:ext uri="{FF2B5EF4-FFF2-40B4-BE49-F238E27FC236}">
                <a16:creationId xmlns:a16="http://schemas.microsoft.com/office/drawing/2014/main" id="{4EF67C11-0217-A643-A9BF-E0F5F5902C8B}"/>
              </a:ext>
            </a:extLst>
          </p:cNvPr>
          <p:cNvCxnSpPr>
            <a:cxnSpLocks/>
            <a:endCxn id="44" idx="0"/>
          </p:cNvCxnSpPr>
          <p:nvPr/>
        </p:nvCxnSpPr>
        <p:spPr>
          <a:xfrm flipH="1">
            <a:off x="8230475" y="3065976"/>
            <a:ext cx="133826" cy="1396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973CBBD-11B4-36D8-E34C-FC5F06D8BFC5}"/>
              </a:ext>
            </a:extLst>
          </p:cNvPr>
          <p:cNvCxnSpPr>
            <a:cxnSpLocks/>
            <a:endCxn id="45" idx="0"/>
          </p:cNvCxnSpPr>
          <p:nvPr/>
        </p:nvCxnSpPr>
        <p:spPr>
          <a:xfrm>
            <a:off x="8364301" y="3065976"/>
            <a:ext cx="65208" cy="1396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A9E2CE4-6087-D483-8762-D103ACA10027}"/>
              </a:ext>
            </a:extLst>
          </p:cNvPr>
          <p:cNvCxnSpPr/>
          <p:nvPr/>
        </p:nvCxnSpPr>
        <p:spPr>
          <a:xfrm>
            <a:off x="6947085" y="3215123"/>
            <a:ext cx="156415" cy="6630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FA6BAE-7F6B-99F2-8A66-A50EA08C0F3F}"/>
              </a:ext>
            </a:extLst>
          </p:cNvPr>
          <p:cNvCxnSpPr>
            <a:cxnSpLocks/>
          </p:cNvCxnSpPr>
          <p:nvPr/>
        </p:nvCxnSpPr>
        <p:spPr>
          <a:xfrm flipH="1">
            <a:off x="7213033" y="3238999"/>
            <a:ext cx="303561" cy="6391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A85276E-7252-B62A-BF6D-419F9C48C94D}"/>
              </a:ext>
            </a:extLst>
          </p:cNvPr>
          <p:cNvCxnSpPr>
            <a:cxnSpLocks/>
          </p:cNvCxnSpPr>
          <p:nvPr/>
        </p:nvCxnSpPr>
        <p:spPr>
          <a:xfrm flipH="1">
            <a:off x="7369448" y="3238999"/>
            <a:ext cx="654267" cy="6416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9608662-1D57-D7F6-4F47-DC98F1BE8FFC}"/>
              </a:ext>
            </a:extLst>
          </p:cNvPr>
          <p:cNvSpPr txBox="1"/>
          <p:nvPr/>
        </p:nvSpPr>
        <p:spPr>
          <a:xfrm>
            <a:off x="6835635" y="3984610"/>
            <a:ext cx="823228" cy="523220"/>
          </a:xfrm>
          <a:prstGeom prst="rect">
            <a:avLst/>
          </a:prstGeom>
          <a:noFill/>
        </p:spPr>
        <p:txBody>
          <a:bodyPr wrap="square" rtlCol="0">
            <a:spAutoFit/>
          </a:bodyPr>
          <a:lstStyle/>
          <a:p>
            <a:pPr algn="ctr"/>
            <a:r>
              <a:rPr lang="en-US" sz="1400" dirty="0"/>
              <a:t>Popular vote</a:t>
            </a:r>
          </a:p>
        </p:txBody>
      </p:sp>
      <p:sp>
        <p:nvSpPr>
          <p:cNvPr id="53" name="Title 1">
            <a:extLst>
              <a:ext uri="{FF2B5EF4-FFF2-40B4-BE49-F238E27FC236}">
                <a16:creationId xmlns:a16="http://schemas.microsoft.com/office/drawing/2014/main" id="{92E726B1-38F4-282A-444A-2BF7F40BEC4B}"/>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Random Forest: wisdom of the trees</a:t>
            </a:r>
            <a:endParaRPr lang="en-US" sz="3000" dirty="0"/>
          </a:p>
        </p:txBody>
      </p:sp>
    </p:spTree>
    <p:extLst>
      <p:ext uri="{BB962C8B-B14F-4D97-AF65-F5344CB8AC3E}">
        <p14:creationId xmlns:p14="http://schemas.microsoft.com/office/powerpoint/2010/main" val="1848864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47091"/>
            <a:ext cx="8229600" cy="2535723"/>
          </a:xfrm>
        </p:spPr>
        <p:txBody>
          <a:bodyPr>
            <a:normAutofit/>
          </a:bodyPr>
          <a:lstStyle/>
          <a:p>
            <a:pPr marL="0" indent="0">
              <a:buNone/>
            </a:pPr>
            <a:r>
              <a:rPr lang="en-US" dirty="0"/>
              <a:t>1. Number of trees (</a:t>
            </a:r>
            <a:r>
              <a:rPr lang="en-US" dirty="0" err="1"/>
              <a:t>ntree</a:t>
            </a:r>
            <a:r>
              <a:rPr lang="en-US" dirty="0"/>
              <a:t>)</a:t>
            </a:r>
          </a:p>
          <a:p>
            <a:pPr marL="0" indent="0">
              <a:buNone/>
            </a:pPr>
            <a:r>
              <a:rPr lang="en-US" dirty="0"/>
              <a:t>	</a:t>
            </a:r>
            <a:r>
              <a:rPr lang="en-US" sz="1600" dirty="0"/>
              <a:t>More trees = more stable prediction. But more computation.</a:t>
            </a:r>
          </a:p>
          <a:p>
            <a:pPr marL="0" indent="0">
              <a:buNone/>
            </a:pPr>
            <a:endParaRPr lang="en-US" sz="1600" dirty="0"/>
          </a:p>
          <a:p>
            <a:pPr marL="0" indent="0">
              <a:buNone/>
            </a:pPr>
            <a:r>
              <a:rPr lang="en-US" dirty="0"/>
              <a:t>2. Maximum depth (</a:t>
            </a:r>
            <a:r>
              <a:rPr lang="en-US" dirty="0" err="1"/>
              <a:t>max.depth</a:t>
            </a:r>
            <a:r>
              <a:rPr lang="en-US" dirty="0"/>
              <a:t>)</a:t>
            </a:r>
          </a:p>
          <a:p>
            <a:pPr marL="0" indent="0">
              <a:buNone/>
            </a:pPr>
            <a:r>
              <a:rPr lang="en-US" dirty="0"/>
              <a:t>	</a:t>
            </a:r>
            <a:r>
              <a:rPr lang="en-US" sz="1600" dirty="0"/>
              <a:t>More depth = more decision branching = capture more complexity.</a:t>
            </a:r>
          </a:p>
          <a:p>
            <a:pPr marL="0" indent="0">
              <a:buNone/>
            </a:pPr>
            <a:r>
              <a:rPr lang="en-US" sz="1600" dirty="0"/>
              <a:t>	But can lead to overfitting.</a:t>
            </a:r>
            <a:endParaRPr lang="en-US" sz="1600" i="1" dirty="0"/>
          </a:p>
          <a:p>
            <a:pPr marL="0" indent="0">
              <a:buNone/>
            </a:pPr>
            <a:endParaRPr lang="en-US" sz="1600" dirty="0"/>
          </a:p>
        </p:txBody>
      </p:sp>
      <p:sp>
        <p:nvSpPr>
          <p:cNvPr id="6" name="Title 1">
            <a:extLst>
              <a:ext uri="{FF2B5EF4-FFF2-40B4-BE49-F238E27FC236}">
                <a16:creationId xmlns:a16="http://schemas.microsoft.com/office/drawing/2014/main" id="{459105E9-13AC-D877-3DC2-EFA901F21ED7}"/>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Random Forest hyperparameters</a:t>
            </a:r>
            <a:endParaRPr lang="en-US" sz="3000" dirty="0"/>
          </a:p>
        </p:txBody>
      </p:sp>
    </p:spTree>
    <p:extLst>
      <p:ext uri="{BB962C8B-B14F-4D97-AF65-F5344CB8AC3E}">
        <p14:creationId xmlns:p14="http://schemas.microsoft.com/office/powerpoint/2010/main" val="427312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84C13E-E53B-3717-7629-7B179BD5B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97293-05B1-7274-02B6-AE9D8704E662}"/>
              </a:ext>
            </a:extLst>
          </p:cNvPr>
          <p:cNvSpPr>
            <a:spLocks noGrp="1"/>
          </p:cNvSpPr>
          <p:nvPr>
            <p:ph type="title"/>
          </p:nvPr>
        </p:nvSpPr>
        <p:spPr>
          <a:xfrm>
            <a:off x="457200" y="297323"/>
            <a:ext cx="8229600" cy="409986"/>
          </a:xfrm>
        </p:spPr>
        <p:txBody>
          <a:bodyPr>
            <a:noAutofit/>
          </a:bodyPr>
          <a:lstStyle/>
          <a:p>
            <a:r>
              <a:rPr lang="en-US" sz="3000" dirty="0"/>
              <a:t>What is machine learning?</a:t>
            </a:r>
          </a:p>
        </p:txBody>
      </p:sp>
      <p:sp>
        <p:nvSpPr>
          <p:cNvPr id="3" name="Content Placeholder 2">
            <a:extLst>
              <a:ext uri="{FF2B5EF4-FFF2-40B4-BE49-F238E27FC236}">
                <a16:creationId xmlns:a16="http://schemas.microsoft.com/office/drawing/2014/main" id="{5CA87401-DFFF-5F3D-5E1D-F0FC821FF8AA}"/>
              </a:ext>
            </a:extLst>
          </p:cNvPr>
          <p:cNvSpPr>
            <a:spLocks noGrp="1"/>
          </p:cNvSpPr>
          <p:nvPr>
            <p:ph idx="1"/>
          </p:nvPr>
        </p:nvSpPr>
        <p:spPr>
          <a:xfrm>
            <a:off x="457200" y="1323573"/>
            <a:ext cx="8229600" cy="1286007"/>
          </a:xfrm>
        </p:spPr>
        <p:txBody>
          <a:bodyPr/>
          <a:lstStyle/>
          <a:p>
            <a:pPr marL="342900" indent="-342900">
              <a:buFont typeface="Arial" panose="020B0604020202020204" pitchFamily="34" charset="0"/>
              <a:buChar char="•"/>
            </a:pPr>
            <a:r>
              <a:rPr lang="en-US" dirty="0"/>
              <a:t>Computer looks for patterns in the data. </a:t>
            </a:r>
          </a:p>
          <a:p>
            <a:pPr marL="342900" indent="-342900">
              <a:buFont typeface="Arial" panose="020B0604020202020204" pitchFamily="34" charset="0"/>
              <a:buChar char="•"/>
            </a:pPr>
            <a:r>
              <a:rPr lang="en-US" dirty="0"/>
              <a:t>It learns the patterns.</a:t>
            </a:r>
          </a:p>
          <a:p>
            <a:pPr marL="342900" indent="-342900">
              <a:buFont typeface="Arial" panose="020B0604020202020204" pitchFamily="34" charset="0"/>
              <a:buChar char="•"/>
            </a:pPr>
            <a:r>
              <a:rPr lang="en-US" dirty="0"/>
              <a:t>It then uses its learning to predict.</a:t>
            </a:r>
          </a:p>
        </p:txBody>
      </p:sp>
      <p:pic>
        <p:nvPicPr>
          <p:cNvPr id="5" name="Picture 4" descr="Abstract white swirls">
            <a:extLst>
              <a:ext uri="{FF2B5EF4-FFF2-40B4-BE49-F238E27FC236}">
                <a16:creationId xmlns:a16="http://schemas.microsoft.com/office/drawing/2014/main" id="{063112A6-E882-4978-06AB-8F96E629F52C}"/>
              </a:ext>
            </a:extLst>
          </p:cNvPr>
          <p:cNvPicPr>
            <a:picLocks noChangeAspect="1"/>
          </p:cNvPicPr>
          <p:nvPr/>
        </p:nvPicPr>
        <p:blipFill>
          <a:blip r:embed="rId2"/>
          <a:stretch>
            <a:fillRect/>
          </a:stretch>
        </p:blipFill>
        <p:spPr>
          <a:xfrm>
            <a:off x="3754567" y="3225844"/>
            <a:ext cx="1797909" cy="1078043"/>
          </a:xfrm>
          <a:prstGeom prst="rect">
            <a:avLst/>
          </a:prstGeom>
        </p:spPr>
      </p:pic>
      <p:pic>
        <p:nvPicPr>
          <p:cNvPr id="9" name="Picture 8" descr="Programming data on computer monitor">
            <a:extLst>
              <a:ext uri="{FF2B5EF4-FFF2-40B4-BE49-F238E27FC236}">
                <a16:creationId xmlns:a16="http://schemas.microsoft.com/office/drawing/2014/main" id="{D2330C6D-C6FA-0D02-46F5-D1E7C61CFE7A}"/>
              </a:ext>
            </a:extLst>
          </p:cNvPr>
          <p:cNvPicPr>
            <a:picLocks noChangeAspect="1"/>
          </p:cNvPicPr>
          <p:nvPr/>
        </p:nvPicPr>
        <p:blipFill>
          <a:blip r:embed="rId3"/>
          <a:stretch>
            <a:fillRect/>
          </a:stretch>
        </p:blipFill>
        <p:spPr>
          <a:xfrm>
            <a:off x="836729" y="3225845"/>
            <a:ext cx="1618644" cy="1078042"/>
          </a:xfrm>
          <a:prstGeom prst="rect">
            <a:avLst/>
          </a:prstGeom>
        </p:spPr>
      </p:pic>
      <p:pic>
        <p:nvPicPr>
          <p:cNvPr id="12" name="Picture 11" descr="Pen pointing to a graph on a screen">
            <a:extLst>
              <a:ext uri="{FF2B5EF4-FFF2-40B4-BE49-F238E27FC236}">
                <a16:creationId xmlns:a16="http://schemas.microsoft.com/office/drawing/2014/main" id="{AC0B2F45-8032-A3CF-7532-09CFD303635B}"/>
              </a:ext>
            </a:extLst>
          </p:cNvPr>
          <p:cNvPicPr>
            <a:picLocks noChangeAspect="1"/>
          </p:cNvPicPr>
          <p:nvPr/>
        </p:nvPicPr>
        <p:blipFill>
          <a:blip r:embed="rId4"/>
          <a:stretch>
            <a:fillRect/>
          </a:stretch>
        </p:blipFill>
        <p:spPr>
          <a:xfrm>
            <a:off x="6851670" y="3225844"/>
            <a:ext cx="1618644" cy="1078042"/>
          </a:xfrm>
          <a:prstGeom prst="rect">
            <a:avLst/>
          </a:prstGeom>
        </p:spPr>
      </p:pic>
      <p:sp>
        <p:nvSpPr>
          <p:cNvPr id="13" name="TextBox 12">
            <a:extLst>
              <a:ext uri="{FF2B5EF4-FFF2-40B4-BE49-F238E27FC236}">
                <a16:creationId xmlns:a16="http://schemas.microsoft.com/office/drawing/2014/main" id="{D847637A-06BA-E263-3D2C-BA30EF6EE8B2}"/>
              </a:ext>
            </a:extLst>
          </p:cNvPr>
          <p:cNvSpPr txBox="1"/>
          <p:nvPr/>
        </p:nvSpPr>
        <p:spPr>
          <a:xfrm>
            <a:off x="1346193" y="4460893"/>
            <a:ext cx="599716" cy="369332"/>
          </a:xfrm>
          <a:prstGeom prst="rect">
            <a:avLst/>
          </a:prstGeom>
          <a:noFill/>
        </p:spPr>
        <p:txBody>
          <a:bodyPr wrap="none" rtlCol="0">
            <a:spAutoFit/>
          </a:bodyPr>
          <a:lstStyle/>
          <a:p>
            <a:r>
              <a:rPr lang="en-US" dirty="0"/>
              <a:t>data</a:t>
            </a:r>
          </a:p>
        </p:txBody>
      </p:sp>
      <p:sp>
        <p:nvSpPr>
          <p:cNvPr id="14" name="TextBox 13">
            <a:extLst>
              <a:ext uri="{FF2B5EF4-FFF2-40B4-BE49-F238E27FC236}">
                <a16:creationId xmlns:a16="http://schemas.microsoft.com/office/drawing/2014/main" id="{EBDFEC7A-A403-418E-053A-4237F52301C1}"/>
              </a:ext>
            </a:extLst>
          </p:cNvPr>
          <p:cNvSpPr txBox="1"/>
          <p:nvPr/>
        </p:nvSpPr>
        <p:spPr>
          <a:xfrm>
            <a:off x="4272142" y="4460893"/>
            <a:ext cx="880497" cy="369332"/>
          </a:xfrm>
          <a:prstGeom prst="rect">
            <a:avLst/>
          </a:prstGeom>
          <a:noFill/>
        </p:spPr>
        <p:txBody>
          <a:bodyPr wrap="none" rtlCol="0">
            <a:spAutoFit/>
          </a:bodyPr>
          <a:lstStyle/>
          <a:p>
            <a:r>
              <a:rPr lang="en-US" dirty="0"/>
              <a:t>pattern</a:t>
            </a:r>
          </a:p>
        </p:txBody>
      </p:sp>
      <p:sp>
        <p:nvSpPr>
          <p:cNvPr id="15" name="TextBox 14">
            <a:extLst>
              <a:ext uri="{FF2B5EF4-FFF2-40B4-BE49-F238E27FC236}">
                <a16:creationId xmlns:a16="http://schemas.microsoft.com/office/drawing/2014/main" id="{6F05E0BA-4E61-C151-CEA0-BAFA4484919D}"/>
              </a:ext>
            </a:extLst>
          </p:cNvPr>
          <p:cNvSpPr txBox="1"/>
          <p:nvPr/>
        </p:nvSpPr>
        <p:spPr>
          <a:xfrm>
            <a:off x="7225278" y="4460893"/>
            <a:ext cx="1145057" cy="369332"/>
          </a:xfrm>
          <a:prstGeom prst="rect">
            <a:avLst/>
          </a:prstGeom>
          <a:noFill/>
        </p:spPr>
        <p:txBody>
          <a:bodyPr wrap="none" rtlCol="0">
            <a:spAutoFit/>
          </a:bodyPr>
          <a:lstStyle/>
          <a:p>
            <a:r>
              <a:rPr lang="en-US" dirty="0"/>
              <a:t>prediction</a:t>
            </a:r>
          </a:p>
        </p:txBody>
      </p:sp>
      <p:sp>
        <p:nvSpPr>
          <p:cNvPr id="16" name="Right Arrow 15">
            <a:extLst>
              <a:ext uri="{FF2B5EF4-FFF2-40B4-BE49-F238E27FC236}">
                <a16:creationId xmlns:a16="http://schemas.microsoft.com/office/drawing/2014/main" id="{5E0EF29D-86C7-7F82-BCF7-0E8C6C0CB4FD}"/>
              </a:ext>
            </a:extLst>
          </p:cNvPr>
          <p:cNvSpPr/>
          <p:nvPr/>
        </p:nvSpPr>
        <p:spPr>
          <a:xfrm>
            <a:off x="2750246" y="3599732"/>
            <a:ext cx="709448" cy="330267"/>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2B95DC2F-986D-C6CF-57E4-DD6E46E1F80D}"/>
              </a:ext>
            </a:extLst>
          </p:cNvPr>
          <p:cNvSpPr/>
          <p:nvPr/>
        </p:nvSpPr>
        <p:spPr>
          <a:xfrm>
            <a:off x="5847347" y="3599732"/>
            <a:ext cx="709448" cy="330267"/>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895437"/>
      </p:ext>
    </p:extLst>
  </p:cSld>
  <p:clrMapOvr>
    <a:masterClrMapping/>
  </p:clrMapOvr>
  <mc:AlternateContent xmlns:mc="http://schemas.openxmlformats.org/markup-compatibility/2006" xmlns:p14="http://schemas.microsoft.com/office/powerpoint/2010/main">
    <mc:Choice Requires="p14">
      <p:transition spd="slow" p14:dur="2000" advTm="26330"/>
    </mc:Choice>
    <mc:Fallback xmlns="">
      <p:transition spd="slow" advTm="2633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3E6A1B6-B6E3-7F43-6581-91C44272F2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BEA72-C348-409E-1F2F-C21789FC66DE}"/>
              </a:ext>
            </a:extLst>
          </p:cNvPr>
          <p:cNvSpPr>
            <a:spLocks noGrp="1"/>
          </p:cNvSpPr>
          <p:nvPr>
            <p:ph idx="1"/>
          </p:nvPr>
        </p:nvSpPr>
        <p:spPr>
          <a:xfrm>
            <a:off x="457200" y="1847091"/>
            <a:ext cx="8229600" cy="2535723"/>
          </a:xfrm>
        </p:spPr>
        <p:txBody>
          <a:bodyPr>
            <a:noAutofit/>
          </a:bodyPr>
          <a:lstStyle/>
          <a:p>
            <a:pPr marL="342900" indent="-342900">
              <a:buFont typeface="Arial" panose="020B0604020202020204" pitchFamily="34" charset="0"/>
              <a:buChar char="•"/>
            </a:pPr>
            <a:r>
              <a:rPr lang="en-US" dirty="0"/>
              <a:t>Random forests are one of the best machine learning models out there.</a:t>
            </a:r>
          </a:p>
          <a:p>
            <a:pPr marL="342900" indent="-342900">
              <a:buFont typeface="Arial" panose="020B0604020202020204" pitchFamily="34" charset="0"/>
              <a:buChar char="•"/>
            </a:pPr>
            <a:r>
              <a:rPr lang="en-US" dirty="0"/>
              <a:t>Be careful about overfitting.</a:t>
            </a:r>
          </a:p>
          <a:p>
            <a:pPr marL="342900" indent="-342900">
              <a:buFont typeface="Arial" panose="020B0604020202020204" pitchFamily="34" charset="0"/>
              <a:buChar char="•"/>
            </a:pPr>
            <a:r>
              <a:rPr lang="en-US" dirty="0"/>
              <a:t>Think about where you can use random forests. The code is there. You just need to prepare the dataset for your problem.</a:t>
            </a:r>
          </a:p>
          <a:p>
            <a:pPr marL="342900" indent="-34290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D266FE57-5C10-B6DF-B7C5-962958B93426}"/>
              </a:ext>
            </a:extLst>
          </p:cNvPr>
          <p:cNvSpPr txBox="1">
            <a:spLocks/>
          </p:cNvSpPr>
          <p:nvPr/>
        </p:nvSpPr>
        <p:spPr>
          <a:xfrm>
            <a:off x="457200" y="279727"/>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200" dirty="0"/>
              <a:t>Take-off point</a:t>
            </a:r>
            <a:endParaRPr lang="en-US" sz="3000" dirty="0"/>
          </a:p>
        </p:txBody>
      </p:sp>
    </p:spTree>
    <p:extLst>
      <p:ext uri="{BB962C8B-B14F-4D97-AF65-F5344CB8AC3E}">
        <p14:creationId xmlns:p14="http://schemas.microsoft.com/office/powerpoint/2010/main" val="111324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2951EB-E9A9-CE9B-A418-5A96E640E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E296E-B0D2-BF3D-06E0-ECF8C44C5A9F}"/>
              </a:ext>
            </a:extLst>
          </p:cNvPr>
          <p:cNvSpPr>
            <a:spLocks noGrp="1"/>
          </p:cNvSpPr>
          <p:nvPr>
            <p:ph type="title"/>
          </p:nvPr>
        </p:nvSpPr>
        <p:spPr>
          <a:xfrm>
            <a:off x="457200" y="297323"/>
            <a:ext cx="8229600" cy="409986"/>
          </a:xfrm>
        </p:spPr>
        <p:txBody>
          <a:bodyPr>
            <a:noAutofit/>
          </a:bodyPr>
          <a:lstStyle/>
          <a:p>
            <a:r>
              <a:rPr lang="en-US" sz="3000" dirty="0"/>
              <a:t>Landslides: a classification problem</a:t>
            </a:r>
          </a:p>
        </p:txBody>
      </p:sp>
      <p:sp>
        <p:nvSpPr>
          <p:cNvPr id="3" name="Content Placeholder 2">
            <a:extLst>
              <a:ext uri="{FF2B5EF4-FFF2-40B4-BE49-F238E27FC236}">
                <a16:creationId xmlns:a16="http://schemas.microsoft.com/office/drawing/2014/main" id="{D97F2382-9A46-836F-A74C-74A4955BA351}"/>
              </a:ext>
            </a:extLst>
          </p:cNvPr>
          <p:cNvSpPr>
            <a:spLocks noGrp="1"/>
          </p:cNvSpPr>
          <p:nvPr>
            <p:ph idx="1"/>
          </p:nvPr>
        </p:nvSpPr>
        <p:spPr>
          <a:xfrm>
            <a:off x="457200" y="1323573"/>
            <a:ext cx="5312979" cy="3232237"/>
          </a:xfrm>
        </p:spPr>
        <p:txBody>
          <a:bodyPr>
            <a:normAutofit/>
          </a:bodyPr>
          <a:lstStyle/>
          <a:p>
            <a:pPr marL="342900" indent="-342900">
              <a:buFont typeface="Arial" panose="020B0604020202020204" pitchFamily="34" charset="0"/>
              <a:buChar char="•"/>
            </a:pPr>
            <a:r>
              <a:rPr lang="en-US" sz="2400" dirty="0"/>
              <a:t>If we know certain characteristics, can we predict landslide susceptibility?</a:t>
            </a:r>
          </a:p>
          <a:p>
            <a:pPr marL="742950" lvl="1" indent="-342900">
              <a:buFont typeface="Arial" panose="020B0604020202020204" pitchFamily="34" charset="0"/>
              <a:buChar char="•"/>
            </a:pPr>
            <a:r>
              <a:rPr lang="en-US" dirty="0"/>
              <a:t>Terrain: slope, elevation</a:t>
            </a:r>
          </a:p>
          <a:p>
            <a:pPr marL="742950" lvl="1" indent="-342900">
              <a:buFont typeface="Arial" panose="020B0604020202020204" pitchFamily="34" charset="0"/>
              <a:buChar char="•"/>
            </a:pPr>
            <a:r>
              <a:rPr lang="en-US" dirty="0"/>
              <a:t>Soil: clay %, sand %</a:t>
            </a:r>
          </a:p>
          <a:p>
            <a:pPr marL="742950" lvl="1" indent="-342900">
              <a:buFont typeface="Arial" panose="020B0604020202020204" pitchFamily="34" charset="0"/>
              <a:buChar char="•"/>
            </a:pPr>
            <a:r>
              <a:rPr lang="en-US" dirty="0"/>
              <a:t>Meteorology: rainfall</a:t>
            </a:r>
          </a:p>
        </p:txBody>
      </p:sp>
      <p:pic>
        <p:nvPicPr>
          <p:cNvPr id="1026" name="Picture 2">
            <a:extLst>
              <a:ext uri="{FF2B5EF4-FFF2-40B4-BE49-F238E27FC236}">
                <a16:creationId xmlns:a16="http://schemas.microsoft.com/office/drawing/2014/main" id="{B9D864AE-6141-C9ED-7579-A4468871B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119" y="1092921"/>
            <a:ext cx="2308593" cy="346288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8D85C23-7167-3D84-2824-F34CCDCD814C}"/>
              </a:ext>
            </a:extLst>
          </p:cNvPr>
          <p:cNvSpPr txBox="1">
            <a:spLocks/>
          </p:cNvSpPr>
          <p:nvPr/>
        </p:nvSpPr>
        <p:spPr>
          <a:xfrm>
            <a:off x="6449367" y="4631146"/>
            <a:ext cx="1804096" cy="300697"/>
          </a:xfrm>
          <a:prstGeom prst="rect">
            <a:avLst/>
          </a:prstGeom>
        </p:spPr>
        <p:txBody>
          <a:bodyPr vert="horz" lIns="91440" tIns="45720" rIns="91440" bIns="45720" rtlCol="0">
            <a:normAutofit fontScale="70000" lnSpcReduction="20000"/>
          </a:bodyPr>
          <a:lst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1200" dirty="0" err="1"/>
              <a:t>Nicklassletteland</a:t>
            </a:r>
            <a:r>
              <a:rPr lang="en-US" sz="1200" dirty="0"/>
              <a:t>: Landslide on Trail Near </a:t>
            </a:r>
            <a:r>
              <a:rPr lang="en-US" sz="1200" dirty="0" err="1"/>
              <a:t>Phakding</a:t>
            </a:r>
            <a:r>
              <a:rPr lang="en-US" sz="1200" dirty="0"/>
              <a:t>.</a:t>
            </a:r>
          </a:p>
        </p:txBody>
      </p:sp>
      <p:pic>
        <p:nvPicPr>
          <p:cNvPr id="11" name="Picture 10" descr="Abstract white swirls">
            <a:extLst>
              <a:ext uri="{FF2B5EF4-FFF2-40B4-BE49-F238E27FC236}">
                <a16:creationId xmlns:a16="http://schemas.microsoft.com/office/drawing/2014/main" id="{D4B4BEEB-13A6-BA80-6F12-1DDFF6A00162}"/>
              </a:ext>
            </a:extLst>
          </p:cNvPr>
          <p:cNvPicPr>
            <a:picLocks noChangeAspect="1"/>
          </p:cNvPicPr>
          <p:nvPr/>
        </p:nvPicPr>
        <p:blipFill>
          <a:blip r:embed="rId3"/>
          <a:stretch>
            <a:fillRect/>
          </a:stretch>
        </p:blipFill>
        <p:spPr>
          <a:xfrm>
            <a:off x="2355263" y="3769408"/>
            <a:ext cx="1051553" cy="630521"/>
          </a:xfrm>
          <a:prstGeom prst="rect">
            <a:avLst/>
          </a:prstGeom>
        </p:spPr>
      </p:pic>
      <p:pic>
        <p:nvPicPr>
          <p:cNvPr id="18" name="Picture 17" descr="Programming data on computer monitor">
            <a:extLst>
              <a:ext uri="{FF2B5EF4-FFF2-40B4-BE49-F238E27FC236}">
                <a16:creationId xmlns:a16="http://schemas.microsoft.com/office/drawing/2014/main" id="{A396F456-8999-7C37-76B7-FB5BE57EB7A1}"/>
              </a:ext>
            </a:extLst>
          </p:cNvPr>
          <p:cNvPicPr>
            <a:picLocks noChangeAspect="1"/>
          </p:cNvPicPr>
          <p:nvPr/>
        </p:nvPicPr>
        <p:blipFill>
          <a:blip r:embed="rId4"/>
          <a:stretch>
            <a:fillRect/>
          </a:stretch>
        </p:blipFill>
        <p:spPr>
          <a:xfrm>
            <a:off x="794571" y="3787265"/>
            <a:ext cx="946705" cy="630520"/>
          </a:xfrm>
          <a:prstGeom prst="rect">
            <a:avLst/>
          </a:prstGeom>
        </p:spPr>
      </p:pic>
      <p:pic>
        <p:nvPicPr>
          <p:cNvPr id="19" name="Picture 18" descr="Pen pointing to a graph on a screen">
            <a:extLst>
              <a:ext uri="{FF2B5EF4-FFF2-40B4-BE49-F238E27FC236}">
                <a16:creationId xmlns:a16="http://schemas.microsoft.com/office/drawing/2014/main" id="{38A49D0B-ED34-A26F-32A6-A5787D773CE0}"/>
              </a:ext>
            </a:extLst>
          </p:cNvPr>
          <p:cNvPicPr>
            <a:picLocks noChangeAspect="1"/>
          </p:cNvPicPr>
          <p:nvPr/>
        </p:nvPicPr>
        <p:blipFill>
          <a:blip r:embed="rId5"/>
          <a:stretch>
            <a:fillRect/>
          </a:stretch>
        </p:blipFill>
        <p:spPr>
          <a:xfrm>
            <a:off x="4098647" y="3769409"/>
            <a:ext cx="946705" cy="630520"/>
          </a:xfrm>
          <a:prstGeom prst="rect">
            <a:avLst/>
          </a:prstGeom>
        </p:spPr>
      </p:pic>
      <p:sp>
        <p:nvSpPr>
          <p:cNvPr id="20" name="TextBox 19">
            <a:extLst>
              <a:ext uri="{FF2B5EF4-FFF2-40B4-BE49-F238E27FC236}">
                <a16:creationId xmlns:a16="http://schemas.microsoft.com/office/drawing/2014/main" id="{6E89D267-BB07-4F1E-5ADD-D8E9A4021B93}"/>
              </a:ext>
            </a:extLst>
          </p:cNvPr>
          <p:cNvSpPr txBox="1"/>
          <p:nvPr/>
        </p:nvSpPr>
        <p:spPr>
          <a:xfrm>
            <a:off x="429956" y="4458330"/>
            <a:ext cx="1638101" cy="553998"/>
          </a:xfrm>
          <a:prstGeom prst="rect">
            <a:avLst/>
          </a:prstGeom>
          <a:noFill/>
        </p:spPr>
        <p:txBody>
          <a:bodyPr wrap="square" rtlCol="0">
            <a:spAutoFit/>
          </a:bodyPr>
          <a:lstStyle/>
          <a:p>
            <a:pPr algn="ctr"/>
            <a:r>
              <a:rPr lang="en-US" sz="1500" dirty="0"/>
              <a:t>Land characteristics</a:t>
            </a:r>
          </a:p>
        </p:txBody>
      </p:sp>
      <p:sp>
        <p:nvSpPr>
          <p:cNvPr id="21" name="TextBox 20">
            <a:extLst>
              <a:ext uri="{FF2B5EF4-FFF2-40B4-BE49-F238E27FC236}">
                <a16:creationId xmlns:a16="http://schemas.microsoft.com/office/drawing/2014/main" id="{E24502D0-41E0-995E-2A5F-DF2ED4502237}"/>
              </a:ext>
            </a:extLst>
          </p:cNvPr>
          <p:cNvSpPr txBox="1"/>
          <p:nvPr/>
        </p:nvSpPr>
        <p:spPr>
          <a:xfrm>
            <a:off x="4004051" y="4473786"/>
            <a:ext cx="1133170" cy="553998"/>
          </a:xfrm>
          <a:prstGeom prst="rect">
            <a:avLst/>
          </a:prstGeom>
          <a:noFill/>
        </p:spPr>
        <p:txBody>
          <a:bodyPr wrap="square" rtlCol="0">
            <a:spAutoFit/>
          </a:bodyPr>
          <a:lstStyle/>
          <a:p>
            <a:pPr algn="ctr"/>
            <a:r>
              <a:rPr lang="en-US" sz="1500" dirty="0"/>
              <a:t>Landslide: YES/NO?</a:t>
            </a:r>
          </a:p>
        </p:txBody>
      </p:sp>
      <p:sp>
        <p:nvSpPr>
          <p:cNvPr id="23" name="Right Arrow 22">
            <a:extLst>
              <a:ext uri="{FF2B5EF4-FFF2-40B4-BE49-F238E27FC236}">
                <a16:creationId xmlns:a16="http://schemas.microsoft.com/office/drawing/2014/main" id="{EF1AE054-2E6A-17F0-D058-26E95E0E1A9F}"/>
              </a:ext>
            </a:extLst>
          </p:cNvPr>
          <p:cNvSpPr/>
          <p:nvPr/>
        </p:nvSpPr>
        <p:spPr>
          <a:xfrm>
            <a:off x="1840800" y="3988087"/>
            <a:ext cx="414939" cy="193165"/>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452B27E2-04B9-B3A7-B327-F920D490B8B8}"/>
              </a:ext>
            </a:extLst>
          </p:cNvPr>
          <p:cNvSpPr/>
          <p:nvPr/>
        </p:nvSpPr>
        <p:spPr>
          <a:xfrm>
            <a:off x="3522383" y="3972696"/>
            <a:ext cx="414939" cy="193165"/>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0E72889-1B3F-93C8-8E6F-2F1AF0AA85A0}"/>
              </a:ext>
            </a:extLst>
          </p:cNvPr>
          <p:cNvSpPr txBox="1"/>
          <p:nvPr/>
        </p:nvSpPr>
        <p:spPr>
          <a:xfrm>
            <a:off x="2189164" y="4473786"/>
            <a:ext cx="1383750" cy="553998"/>
          </a:xfrm>
          <a:prstGeom prst="rect">
            <a:avLst/>
          </a:prstGeom>
          <a:noFill/>
        </p:spPr>
        <p:txBody>
          <a:bodyPr wrap="square" rtlCol="0">
            <a:spAutoFit/>
          </a:bodyPr>
          <a:lstStyle/>
          <a:p>
            <a:pPr algn="ctr"/>
            <a:r>
              <a:rPr lang="en-US" sz="1500" dirty="0"/>
              <a:t>Machine learning</a:t>
            </a:r>
          </a:p>
        </p:txBody>
      </p:sp>
    </p:spTree>
    <p:extLst>
      <p:ext uri="{BB962C8B-B14F-4D97-AF65-F5344CB8AC3E}">
        <p14:creationId xmlns:p14="http://schemas.microsoft.com/office/powerpoint/2010/main" val="1845678669"/>
      </p:ext>
    </p:extLst>
  </p:cSld>
  <p:clrMapOvr>
    <a:masterClrMapping/>
  </p:clrMapOvr>
  <mc:AlternateContent xmlns:mc="http://schemas.openxmlformats.org/markup-compatibility/2006" xmlns:p14="http://schemas.microsoft.com/office/powerpoint/2010/main">
    <mc:Choice Requires="p14">
      <p:transition spd="slow" p14:dur="2000" advTm="26330"/>
    </mc:Choice>
    <mc:Fallback xmlns="">
      <p:transition spd="slow" advTm="2633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black and white image of a letter&#10;&#10;Description automatically generated">
            <a:extLst>
              <a:ext uri="{FF2B5EF4-FFF2-40B4-BE49-F238E27FC236}">
                <a16:creationId xmlns:a16="http://schemas.microsoft.com/office/drawing/2014/main" id="{6A8B834F-7259-0D94-40AD-FFCF3A2B161F}"/>
              </a:ext>
            </a:extLst>
          </p:cNvPr>
          <p:cNvPicPr>
            <a:picLocks noChangeAspect="1"/>
          </p:cNvPicPr>
          <p:nvPr/>
        </p:nvPicPr>
        <p:blipFill>
          <a:blip r:embed="rId2"/>
          <a:stretch>
            <a:fillRect/>
          </a:stretch>
        </p:blipFill>
        <p:spPr>
          <a:xfrm>
            <a:off x="1124782" y="1672294"/>
            <a:ext cx="5993296" cy="458986"/>
          </a:xfrm>
          <a:prstGeom prst="rect">
            <a:avLst/>
          </a:prstGeom>
        </p:spPr>
      </p:pic>
      <p:sp>
        <p:nvSpPr>
          <p:cNvPr id="11" name="TextBox 10">
            <a:extLst>
              <a:ext uri="{FF2B5EF4-FFF2-40B4-BE49-F238E27FC236}">
                <a16:creationId xmlns:a16="http://schemas.microsoft.com/office/drawing/2014/main" id="{E56C080D-F1BD-A261-EFC9-F211513B2E99}"/>
              </a:ext>
            </a:extLst>
          </p:cNvPr>
          <p:cNvSpPr txBox="1"/>
          <p:nvPr/>
        </p:nvSpPr>
        <p:spPr>
          <a:xfrm>
            <a:off x="567023" y="3247217"/>
            <a:ext cx="2136913" cy="646331"/>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Probability of landslide</a:t>
            </a:r>
          </a:p>
        </p:txBody>
      </p:sp>
      <p:sp>
        <p:nvSpPr>
          <p:cNvPr id="14" name="TextBox 13">
            <a:extLst>
              <a:ext uri="{FF2B5EF4-FFF2-40B4-BE49-F238E27FC236}">
                <a16:creationId xmlns:a16="http://schemas.microsoft.com/office/drawing/2014/main" id="{2AEAA69A-89F4-B30B-582F-FE01A970700F}"/>
              </a:ext>
            </a:extLst>
          </p:cNvPr>
          <p:cNvSpPr txBox="1"/>
          <p:nvPr/>
        </p:nvSpPr>
        <p:spPr>
          <a:xfrm>
            <a:off x="3967490" y="3385716"/>
            <a:ext cx="4341137" cy="369332"/>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Weighted </a:t>
            </a:r>
            <a:r>
              <a:rPr lang="en-US" b="1" u="sng" dirty="0">
                <a:latin typeface="Gill Sans" panose="020B0502020104020203" pitchFamily="34" charset="-79"/>
                <a:cs typeface="Gill Sans" panose="020B0502020104020203" pitchFamily="34" charset="-79"/>
              </a:rPr>
              <a:t>sum</a:t>
            </a:r>
            <a:r>
              <a:rPr lang="en-US" b="1" dirty="0">
                <a:latin typeface="Gill Sans" panose="020B0502020104020203" pitchFamily="34" charset="-79"/>
                <a:cs typeface="Gill Sans" panose="020B0502020104020203" pitchFamily="34" charset="-79"/>
              </a:rPr>
              <a:t> of input variables</a:t>
            </a:r>
          </a:p>
        </p:txBody>
      </p:sp>
      <p:sp>
        <p:nvSpPr>
          <p:cNvPr id="15" name="Title 1">
            <a:extLst>
              <a:ext uri="{FF2B5EF4-FFF2-40B4-BE49-F238E27FC236}">
                <a16:creationId xmlns:a16="http://schemas.microsoft.com/office/drawing/2014/main" id="{A63AB04B-9E12-0E4D-0847-C893FE8F3C29}"/>
              </a:ext>
            </a:extLst>
          </p:cNvPr>
          <p:cNvSpPr txBox="1">
            <a:spLocks/>
          </p:cNvSpPr>
          <p:nvPr/>
        </p:nvSpPr>
        <p:spPr>
          <a:xfrm>
            <a:off x="863045" y="2172508"/>
            <a:ext cx="2503006" cy="4099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pPr algn="l"/>
            <a:r>
              <a:rPr lang="en-US" sz="1000" dirty="0">
                <a:solidFill>
                  <a:srgbClr val="C00000"/>
                </a:solidFill>
              </a:rPr>
              <a:t>p: probability of landslide</a:t>
            </a:r>
          </a:p>
        </p:txBody>
      </p:sp>
      <p:sp>
        <p:nvSpPr>
          <p:cNvPr id="18" name="TextBox 17">
            <a:extLst>
              <a:ext uri="{FF2B5EF4-FFF2-40B4-BE49-F238E27FC236}">
                <a16:creationId xmlns:a16="http://schemas.microsoft.com/office/drawing/2014/main" id="{FA694882-CA46-69EC-755A-2AE28F19F2A6}"/>
              </a:ext>
            </a:extLst>
          </p:cNvPr>
          <p:cNvSpPr txBox="1"/>
          <p:nvPr/>
        </p:nvSpPr>
        <p:spPr>
          <a:xfrm>
            <a:off x="2531168" y="2263865"/>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Elevation</a:t>
            </a:r>
          </a:p>
        </p:txBody>
      </p:sp>
      <p:sp>
        <p:nvSpPr>
          <p:cNvPr id="19" name="TextBox 18">
            <a:extLst>
              <a:ext uri="{FF2B5EF4-FFF2-40B4-BE49-F238E27FC236}">
                <a16:creationId xmlns:a16="http://schemas.microsoft.com/office/drawing/2014/main" id="{10785C31-7DF4-1C41-CEF8-9FC8BDD5AE72}"/>
              </a:ext>
            </a:extLst>
          </p:cNvPr>
          <p:cNvSpPr txBox="1"/>
          <p:nvPr/>
        </p:nvSpPr>
        <p:spPr>
          <a:xfrm>
            <a:off x="3959094" y="2263865"/>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Slope</a:t>
            </a:r>
          </a:p>
        </p:txBody>
      </p:sp>
      <p:sp>
        <p:nvSpPr>
          <p:cNvPr id="20" name="TextBox 19">
            <a:extLst>
              <a:ext uri="{FF2B5EF4-FFF2-40B4-BE49-F238E27FC236}">
                <a16:creationId xmlns:a16="http://schemas.microsoft.com/office/drawing/2014/main" id="{22C7D8F4-743F-19B3-1EA4-CCFD04B8B057}"/>
              </a:ext>
            </a:extLst>
          </p:cNvPr>
          <p:cNvSpPr txBox="1"/>
          <p:nvPr/>
        </p:nvSpPr>
        <p:spPr>
          <a:xfrm>
            <a:off x="2170945" y="3293383"/>
            <a:ext cx="2136913" cy="553999"/>
          </a:xfrm>
          <a:prstGeom prst="rect">
            <a:avLst/>
          </a:prstGeom>
          <a:noFill/>
        </p:spPr>
        <p:txBody>
          <a:bodyPr wrap="square" rtlCol="0">
            <a:spAutoFit/>
          </a:bodyPr>
          <a:lstStyle/>
          <a:p>
            <a:pPr algn="ctr"/>
            <a:r>
              <a:rPr lang="en-US" sz="3000" b="1" dirty="0">
                <a:latin typeface="Gill Sans" panose="020B0502020104020203" pitchFamily="34" charset="-79"/>
                <a:cs typeface="Gill Sans" panose="020B0502020104020203" pitchFamily="34" charset="-79"/>
              </a:rPr>
              <a:t>=</a:t>
            </a:r>
          </a:p>
        </p:txBody>
      </p:sp>
      <p:sp>
        <p:nvSpPr>
          <p:cNvPr id="6" name="TextBox 5">
            <a:extLst>
              <a:ext uri="{FF2B5EF4-FFF2-40B4-BE49-F238E27FC236}">
                <a16:creationId xmlns:a16="http://schemas.microsoft.com/office/drawing/2014/main" id="{B62E0D04-4CE4-E6CC-5006-2429C5ECE5AC}"/>
              </a:ext>
            </a:extLst>
          </p:cNvPr>
          <p:cNvSpPr txBox="1"/>
          <p:nvPr/>
        </p:nvSpPr>
        <p:spPr>
          <a:xfrm>
            <a:off x="7883611" y="1628860"/>
            <a:ext cx="803189" cy="523221"/>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c</a:t>
            </a:r>
          </a:p>
        </p:txBody>
      </p:sp>
      <p:pic>
        <p:nvPicPr>
          <p:cNvPr id="7" name="Picture 6">
            <a:extLst>
              <a:ext uri="{FF2B5EF4-FFF2-40B4-BE49-F238E27FC236}">
                <a16:creationId xmlns:a16="http://schemas.microsoft.com/office/drawing/2014/main" id="{18ABFBC3-09A6-5C53-F0CD-59353818789D}"/>
              </a:ext>
            </a:extLst>
          </p:cNvPr>
          <p:cNvPicPr>
            <a:picLocks noChangeAspect="1"/>
          </p:cNvPicPr>
          <p:nvPr/>
        </p:nvPicPr>
        <p:blipFill>
          <a:blip r:embed="rId3"/>
          <a:stretch>
            <a:fillRect/>
          </a:stretch>
        </p:blipFill>
        <p:spPr>
          <a:xfrm>
            <a:off x="7241823" y="1611070"/>
            <a:ext cx="431800" cy="558800"/>
          </a:xfrm>
          <a:prstGeom prst="rect">
            <a:avLst/>
          </a:prstGeom>
        </p:spPr>
      </p:pic>
      <p:sp>
        <p:nvSpPr>
          <p:cNvPr id="3" name="Title 1">
            <a:extLst>
              <a:ext uri="{FF2B5EF4-FFF2-40B4-BE49-F238E27FC236}">
                <a16:creationId xmlns:a16="http://schemas.microsoft.com/office/drawing/2014/main" id="{A2F62E03-6D7B-7EAA-DDC2-1BC52F293E62}"/>
              </a:ext>
            </a:extLst>
          </p:cNvPr>
          <p:cNvSpPr txBox="1">
            <a:spLocks/>
          </p:cNvSpPr>
          <p:nvPr/>
        </p:nvSpPr>
        <p:spPr>
          <a:xfrm>
            <a:off x="457200" y="297323"/>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Logistic Regression: put a curve through the data</a:t>
            </a:r>
          </a:p>
        </p:txBody>
      </p:sp>
      <p:sp>
        <p:nvSpPr>
          <p:cNvPr id="8" name="TextBox 7">
            <a:extLst>
              <a:ext uri="{FF2B5EF4-FFF2-40B4-BE49-F238E27FC236}">
                <a16:creationId xmlns:a16="http://schemas.microsoft.com/office/drawing/2014/main" id="{3C549382-0597-59CA-D4C1-1703964D7CFE}"/>
              </a:ext>
            </a:extLst>
          </p:cNvPr>
          <p:cNvSpPr txBox="1"/>
          <p:nvPr/>
        </p:nvSpPr>
        <p:spPr>
          <a:xfrm>
            <a:off x="6138175" y="2254390"/>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Curvature</a:t>
            </a:r>
          </a:p>
        </p:txBody>
      </p:sp>
    </p:spTree>
    <p:extLst>
      <p:ext uri="{BB962C8B-B14F-4D97-AF65-F5344CB8AC3E}">
        <p14:creationId xmlns:p14="http://schemas.microsoft.com/office/powerpoint/2010/main" val="1860913443"/>
      </p:ext>
    </p:extLst>
  </p:cSld>
  <p:clrMapOvr>
    <a:masterClrMapping/>
  </p:clrMapOvr>
  <mc:AlternateContent xmlns:mc="http://schemas.openxmlformats.org/markup-compatibility/2006" xmlns:p14="http://schemas.microsoft.com/office/powerpoint/2010/main">
    <mc:Choice Requires="p14">
      <p:transition spd="slow" p14:dur="2000" advTm="97890"/>
    </mc:Choice>
    <mc:Fallback xmlns="">
      <p:transition spd="slow" advTm="9789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2CE80AC-FC57-E330-3BFC-7B2C664E825C}"/>
            </a:ext>
          </a:extLst>
        </p:cNvPr>
        <p:cNvGrpSpPr/>
        <p:nvPr/>
      </p:nvGrpSpPr>
      <p:grpSpPr>
        <a:xfrm>
          <a:off x="0" y="0"/>
          <a:ext cx="0" cy="0"/>
          <a:chOff x="0" y="0"/>
          <a:chExt cx="0" cy="0"/>
        </a:xfrm>
      </p:grpSpPr>
      <p:pic>
        <p:nvPicPr>
          <p:cNvPr id="10" name="Picture 9" descr="A black and white image of a letter&#10;&#10;Description automatically generated">
            <a:extLst>
              <a:ext uri="{FF2B5EF4-FFF2-40B4-BE49-F238E27FC236}">
                <a16:creationId xmlns:a16="http://schemas.microsoft.com/office/drawing/2014/main" id="{E34A01DD-2AAD-9341-20AC-2DF3D285B16F}"/>
              </a:ext>
            </a:extLst>
          </p:cNvPr>
          <p:cNvPicPr>
            <a:picLocks noChangeAspect="1"/>
          </p:cNvPicPr>
          <p:nvPr/>
        </p:nvPicPr>
        <p:blipFill>
          <a:blip r:embed="rId2"/>
          <a:stretch>
            <a:fillRect/>
          </a:stretch>
        </p:blipFill>
        <p:spPr>
          <a:xfrm>
            <a:off x="1124782" y="1672294"/>
            <a:ext cx="5993296" cy="458986"/>
          </a:xfrm>
          <a:prstGeom prst="rect">
            <a:avLst/>
          </a:prstGeom>
        </p:spPr>
      </p:pic>
      <p:sp>
        <p:nvSpPr>
          <p:cNvPr id="11" name="TextBox 10">
            <a:extLst>
              <a:ext uri="{FF2B5EF4-FFF2-40B4-BE49-F238E27FC236}">
                <a16:creationId xmlns:a16="http://schemas.microsoft.com/office/drawing/2014/main" id="{B206C6DC-1721-FA74-6728-2F073223105B}"/>
              </a:ext>
            </a:extLst>
          </p:cNvPr>
          <p:cNvSpPr txBox="1"/>
          <p:nvPr/>
        </p:nvSpPr>
        <p:spPr>
          <a:xfrm>
            <a:off x="567023" y="3247217"/>
            <a:ext cx="2136913" cy="646331"/>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Probability of landslide</a:t>
            </a:r>
          </a:p>
        </p:txBody>
      </p:sp>
      <p:sp>
        <p:nvSpPr>
          <p:cNvPr id="14" name="TextBox 13">
            <a:extLst>
              <a:ext uri="{FF2B5EF4-FFF2-40B4-BE49-F238E27FC236}">
                <a16:creationId xmlns:a16="http://schemas.microsoft.com/office/drawing/2014/main" id="{CE173518-0DD0-9737-57A0-A452578DD076}"/>
              </a:ext>
            </a:extLst>
          </p:cNvPr>
          <p:cNvSpPr txBox="1"/>
          <p:nvPr/>
        </p:nvSpPr>
        <p:spPr>
          <a:xfrm>
            <a:off x="3967490" y="3385716"/>
            <a:ext cx="4341137" cy="369332"/>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Weighted </a:t>
            </a:r>
            <a:r>
              <a:rPr lang="en-US" b="1" u="sng" dirty="0">
                <a:latin typeface="Gill Sans" panose="020B0502020104020203" pitchFamily="34" charset="-79"/>
                <a:cs typeface="Gill Sans" panose="020B0502020104020203" pitchFamily="34" charset="-79"/>
              </a:rPr>
              <a:t>sum</a:t>
            </a:r>
            <a:r>
              <a:rPr lang="en-US" b="1" dirty="0">
                <a:latin typeface="Gill Sans" panose="020B0502020104020203" pitchFamily="34" charset="-79"/>
                <a:cs typeface="Gill Sans" panose="020B0502020104020203" pitchFamily="34" charset="-79"/>
              </a:rPr>
              <a:t> of input variables</a:t>
            </a:r>
          </a:p>
        </p:txBody>
      </p:sp>
      <p:sp>
        <p:nvSpPr>
          <p:cNvPr id="15" name="Title 1">
            <a:extLst>
              <a:ext uri="{FF2B5EF4-FFF2-40B4-BE49-F238E27FC236}">
                <a16:creationId xmlns:a16="http://schemas.microsoft.com/office/drawing/2014/main" id="{CB169EBB-0670-29FE-F661-55D5DD7578B1}"/>
              </a:ext>
            </a:extLst>
          </p:cNvPr>
          <p:cNvSpPr txBox="1">
            <a:spLocks/>
          </p:cNvSpPr>
          <p:nvPr/>
        </p:nvSpPr>
        <p:spPr>
          <a:xfrm>
            <a:off x="863045" y="2172508"/>
            <a:ext cx="2503006" cy="40998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pPr algn="l"/>
            <a:r>
              <a:rPr lang="en-US" sz="1000" dirty="0">
                <a:solidFill>
                  <a:srgbClr val="C00000"/>
                </a:solidFill>
              </a:rPr>
              <a:t>p: probability of landslide</a:t>
            </a:r>
          </a:p>
        </p:txBody>
      </p:sp>
      <p:sp>
        <p:nvSpPr>
          <p:cNvPr id="18" name="TextBox 17">
            <a:extLst>
              <a:ext uri="{FF2B5EF4-FFF2-40B4-BE49-F238E27FC236}">
                <a16:creationId xmlns:a16="http://schemas.microsoft.com/office/drawing/2014/main" id="{01839F32-E742-3F85-36E3-A0F5E551F1A2}"/>
              </a:ext>
            </a:extLst>
          </p:cNvPr>
          <p:cNvSpPr txBox="1"/>
          <p:nvPr/>
        </p:nvSpPr>
        <p:spPr>
          <a:xfrm>
            <a:off x="2531168" y="2263865"/>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Elevation</a:t>
            </a:r>
          </a:p>
        </p:txBody>
      </p:sp>
      <p:sp>
        <p:nvSpPr>
          <p:cNvPr id="19" name="TextBox 18">
            <a:extLst>
              <a:ext uri="{FF2B5EF4-FFF2-40B4-BE49-F238E27FC236}">
                <a16:creationId xmlns:a16="http://schemas.microsoft.com/office/drawing/2014/main" id="{0CC2737B-C381-D079-8914-8553836AC939}"/>
              </a:ext>
            </a:extLst>
          </p:cNvPr>
          <p:cNvSpPr txBox="1"/>
          <p:nvPr/>
        </p:nvSpPr>
        <p:spPr>
          <a:xfrm>
            <a:off x="3959094" y="2263865"/>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Slope</a:t>
            </a:r>
          </a:p>
        </p:txBody>
      </p:sp>
      <p:sp>
        <p:nvSpPr>
          <p:cNvPr id="20" name="TextBox 19">
            <a:extLst>
              <a:ext uri="{FF2B5EF4-FFF2-40B4-BE49-F238E27FC236}">
                <a16:creationId xmlns:a16="http://schemas.microsoft.com/office/drawing/2014/main" id="{EBC5CA37-BFAB-7E3B-F531-A10AAC96DA3A}"/>
              </a:ext>
            </a:extLst>
          </p:cNvPr>
          <p:cNvSpPr txBox="1"/>
          <p:nvPr/>
        </p:nvSpPr>
        <p:spPr>
          <a:xfrm>
            <a:off x="2170945" y="3293383"/>
            <a:ext cx="2136913" cy="553998"/>
          </a:xfrm>
          <a:prstGeom prst="rect">
            <a:avLst/>
          </a:prstGeom>
          <a:noFill/>
        </p:spPr>
        <p:txBody>
          <a:bodyPr wrap="square" rtlCol="0">
            <a:spAutoFit/>
          </a:bodyPr>
          <a:lstStyle/>
          <a:p>
            <a:pPr algn="ctr"/>
            <a:r>
              <a:rPr lang="en-US" sz="3000" b="1" dirty="0">
                <a:latin typeface="Gill Sans" panose="020B0502020104020203" pitchFamily="34" charset="-79"/>
                <a:cs typeface="Gill Sans" panose="020B0502020104020203" pitchFamily="34" charset="-79"/>
              </a:rPr>
              <a:t>=</a:t>
            </a:r>
          </a:p>
        </p:txBody>
      </p:sp>
      <p:sp>
        <p:nvSpPr>
          <p:cNvPr id="6" name="TextBox 5">
            <a:extLst>
              <a:ext uri="{FF2B5EF4-FFF2-40B4-BE49-F238E27FC236}">
                <a16:creationId xmlns:a16="http://schemas.microsoft.com/office/drawing/2014/main" id="{B2A2174D-B8B7-C179-38B3-E90880F3F43C}"/>
              </a:ext>
            </a:extLst>
          </p:cNvPr>
          <p:cNvSpPr txBox="1"/>
          <p:nvPr/>
        </p:nvSpPr>
        <p:spPr>
          <a:xfrm>
            <a:off x="7883611" y="1628860"/>
            <a:ext cx="803189"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c</a:t>
            </a:r>
          </a:p>
        </p:txBody>
      </p:sp>
      <p:pic>
        <p:nvPicPr>
          <p:cNvPr id="7" name="Picture 6">
            <a:extLst>
              <a:ext uri="{FF2B5EF4-FFF2-40B4-BE49-F238E27FC236}">
                <a16:creationId xmlns:a16="http://schemas.microsoft.com/office/drawing/2014/main" id="{FCB7C5D9-917D-7707-D924-B5AD7F73FF29}"/>
              </a:ext>
            </a:extLst>
          </p:cNvPr>
          <p:cNvPicPr>
            <a:picLocks noChangeAspect="1"/>
          </p:cNvPicPr>
          <p:nvPr/>
        </p:nvPicPr>
        <p:blipFill>
          <a:blip r:embed="rId3"/>
          <a:stretch>
            <a:fillRect/>
          </a:stretch>
        </p:blipFill>
        <p:spPr>
          <a:xfrm>
            <a:off x="7241823" y="1611070"/>
            <a:ext cx="431800" cy="558800"/>
          </a:xfrm>
          <a:prstGeom prst="rect">
            <a:avLst/>
          </a:prstGeom>
        </p:spPr>
      </p:pic>
      <p:sp>
        <p:nvSpPr>
          <p:cNvPr id="3" name="Title 1">
            <a:extLst>
              <a:ext uri="{FF2B5EF4-FFF2-40B4-BE49-F238E27FC236}">
                <a16:creationId xmlns:a16="http://schemas.microsoft.com/office/drawing/2014/main" id="{3313792F-E3C5-BFC4-E22B-D7772558C6FA}"/>
              </a:ext>
            </a:extLst>
          </p:cNvPr>
          <p:cNvSpPr txBox="1">
            <a:spLocks/>
          </p:cNvSpPr>
          <p:nvPr/>
        </p:nvSpPr>
        <p:spPr>
          <a:xfrm>
            <a:off x="457200" y="297323"/>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Logistic Regression: put a curve through the data</a:t>
            </a:r>
          </a:p>
        </p:txBody>
      </p:sp>
      <p:sp>
        <p:nvSpPr>
          <p:cNvPr id="8" name="TextBox 7">
            <a:extLst>
              <a:ext uri="{FF2B5EF4-FFF2-40B4-BE49-F238E27FC236}">
                <a16:creationId xmlns:a16="http://schemas.microsoft.com/office/drawing/2014/main" id="{F041B321-4341-7380-EE08-E2CAE42598B1}"/>
              </a:ext>
            </a:extLst>
          </p:cNvPr>
          <p:cNvSpPr txBox="1"/>
          <p:nvPr/>
        </p:nvSpPr>
        <p:spPr>
          <a:xfrm>
            <a:off x="6138175" y="2254390"/>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Curvature</a:t>
            </a:r>
          </a:p>
        </p:txBody>
      </p:sp>
      <p:sp>
        <p:nvSpPr>
          <p:cNvPr id="2" name="Rectangle 1">
            <a:extLst>
              <a:ext uri="{FF2B5EF4-FFF2-40B4-BE49-F238E27FC236}">
                <a16:creationId xmlns:a16="http://schemas.microsoft.com/office/drawing/2014/main" id="{2C90EF79-A5D9-859A-A92E-03B9FDEED85A}"/>
              </a:ext>
            </a:extLst>
          </p:cNvPr>
          <p:cNvSpPr/>
          <p:nvPr/>
        </p:nvSpPr>
        <p:spPr>
          <a:xfrm>
            <a:off x="1497724" y="1628860"/>
            <a:ext cx="378373" cy="541010"/>
          </a:xfrm>
          <a:prstGeom prst="rect">
            <a:avLst/>
          </a:prstGeom>
          <a:noFill/>
          <a:ln w="635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0826A5-2D77-7879-4DAD-1420DBF0AA9C}"/>
              </a:ext>
            </a:extLst>
          </p:cNvPr>
          <p:cNvSpPr txBox="1"/>
          <p:nvPr/>
        </p:nvSpPr>
        <p:spPr>
          <a:xfrm>
            <a:off x="394255" y="1204545"/>
            <a:ext cx="2136913" cy="369332"/>
          </a:xfrm>
          <a:prstGeom prst="rect">
            <a:avLst/>
          </a:prstGeom>
          <a:noFill/>
        </p:spPr>
        <p:txBody>
          <a:bodyPr wrap="square" rtlCol="0">
            <a:spAutoFit/>
          </a:bodyPr>
          <a:lstStyle/>
          <a:p>
            <a:pPr algn="ctr"/>
            <a:r>
              <a:rPr lang="en-US" b="1" dirty="0">
                <a:solidFill>
                  <a:srgbClr val="00B050"/>
                </a:solidFill>
                <a:latin typeface="Gill Sans" panose="020B0502020104020203" pitchFamily="34" charset="-79"/>
                <a:cs typeface="Gill Sans" panose="020B0502020104020203" pitchFamily="34" charset="-79"/>
              </a:rPr>
              <a:t>Output</a:t>
            </a:r>
          </a:p>
        </p:txBody>
      </p:sp>
      <p:sp>
        <p:nvSpPr>
          <p:cNvPr id="5" name="Rectangle 4">
            <a:extLst>
              <a:ext uri="{FF2B5EF4-FFF2-40B4-BE49-F238E27FC236}">
                <a16:creationId xmlns:a16="http://schemas.microsoft.com/office/drawing/2014/main" id="{3E5AC73E-8A6D-FDDD-D4D1-363C81FEE7B0}"/>
              </a:ext>
            </a:extLst>
          </p:cNvPr>
          <p:cNvSpPr/>
          <p:nvPr/>
        </p:nvSpPr>
        <p:spPr>
          <a:xfrm>
            <a:off x="2963589" y="1637916"/>
            <a:ext cx="378373" cy="541010"/>
          </a:xfrm>
          <a:prstGeom prst="rect">
            <a:avLst/>
          </a:prstGeom>
          <a:noFill/>
          <a:ln w="635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962FBF-2946-7A68-C05D-E40A6450535F}"/>
              </a:ext>
            </a:extLst>
          </p:cNvPr>
          <p:cNvSpPr/>
          <p:nvPr/>
        </p:nvSpPr>
        <p:spPr>
          <a:xfrm>
            <a:off x="4379829" y="1617192"/>
            <a:ext cx="378373" cy="541010"/>
          </a:xfrm>
          <a:prstGeom prst="rect">
            <a:avLst/>
          </a:prstGeom>
          <a:noFill/>
          <a:ln w="635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39B3F1-009D-19AA-124A-E6913BB99D52}"/>
              </a:ext>
            </a:extLst>
          </p:cNvPr>
          <p:cNvSpPr/>
          <p:nvPr/>
        </p:nvSpPr>
        <p:spPr>
          <a:xfrm>
            <a:off x="6739705" y="1637916"/>
            <a:ext cx="378373" cy="541010"/>
          </a:xfrm>
          <a:prstGeom prst="rect">
            <a:avLst/>
          </a:prstGeom>
          <a:noFill/>
          <a:ln w="635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FF10F2-71F6-F7AD-03CD-C708B6234E9D}"/>
              </a:ext>
            </a:extLst>
          </p:cNvPr>
          <p:cNvSpPr txBox="1"/>
          <p:nvPr/>
        </p:nvSpPr>
        <p:spPr>
          <a:xfrm>
            <a:off x="5918688" y="1169087"/>
            <a:ext cx="2136913" cy="369332"/>
          </a:xfrm>
          <a:prstGeom prst="rect">
            <a:avLst/>
          </a:prstGeom>
          <a:noFill/>
        </p:spPr>
        <p:txBody>
          <a:bodyPr wrap="square" rtlCol="0">
            <a:spAutoFit/>
          </a:bodyPr>
          <a:lstStyle/>
          <a:p>
            <a:pPr algn="ctr"/>
            <a:r>
              <a:rPr lang="en-US" b="1" dirty="0">
                <a:solidFill>
                  <a:srgbClr val="0070C0"/>
                </a:solidFill>
                <a:latin typeface="Gill Sans" panose="020B0502020104020203" pitchFamily="34" charset="-79"/>
                <a:cs typeface="Gill Sans" panose="020B0502020104020203" pitchFamily="34" charset="-79"/>
              </a:rPr>
              <a:t>Input</a:t>
            </a:r>
          </a:p>
        </p:txBody>
      </p:sp>
      <p:sp>
        <p:nvSpPr>
          <p:cNvPr id="16" name="Oval 15">
            <a:extLst>
              <a:ext uri="{FF2B5EF4-FFF2-40B4-BE49-F238E27FC236}">
                <a16:creationId xmlns:a16="http://schemas.microsoft.com/office/drawing/2014/main" id="{6F59249F-F634-B072-90A5-F13E826043E9}"/>
              </a:ext>
            </a:extLst>
          </p:cNvPr>
          <p:cNvSpPr/>
          <p:nvPr/>
        </p:nvSpPr>
        <p:spPr>
          <a:xfrm>
            <a:off x="2398326" y="1526430"/>
            <a:ext cx="523766" cy="756079"/>
          </a:xfrm>
          <a:prstGeom prst="ellipse">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7A01C5-10F9-2E52-E7D1-F97337D013DA}"/>
              </a:ext>
            </a:extLst>
          </p:cNvPr>
          <p:cNvSpPr/>
          <p:nvPr/>
        </p:nvSpPr>
        <p:spPr>
          <a:xfrm>
            <a:off x="3859547" y="1473340"/>
            <a:ext cx="523766" cy="756079"/>
          </a:xfrm>
          <a:prstGeom prst="ellipse">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3C448B1-3064-C613-288A-8D8BA84D90C2}"/>
              </a:ext>
            </a:extLst>
          </p:cNvPr>
          <p:cNvSpPr/>
          <p:nvPr/>
        </p:nvSpPr>
        <p:spPr>
          <a:xfrm>
            <a:off x="6138058" y="1520219"/>
            <a:ext cx="523766" cy="756079"/>
          </a:xfrm>
          <a:prstGeom prst="ellipse">
            <a:avLst/>
          </a:prstGeom>
          <a:no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4D0CEC8-EA0B-7DFA-B702-F7FCA19FEAD6}"/>
              </a:ext>
            </a:extLst>
          </p:cNvPr>
          <p:cNvSpPr txBox="1"/>
          <p:nvPr/>
        </p:nvSpPr>
        <p:spPr>
          <a:xfrm>
            <a:off x="2297594" y="1136484"/>
            <a:ext cx="2136913" cy="369332"/>
          </a:xfrm>
          <a:prstGeom prst="rect">
            <a:avLst/>
          </a:prstGeom>
          <a:noFill/>
        </p:spPr>
        <p:txBody>
          <a:bodyPr wrap="square" rtlCol="0">
            <a:spAutoFit/>
          </a:bodyPr>
          <a:lstStyle/>
          <a:p>
            <a:pPr algn="ctr"/>
            <a:r>
              <a:rPr lang="en-US" b="1" dirty="0">
                <a:solidFill>
                  <a:srgbClr val="C00000"/>
                </a:solidFill>
                <a:latin typeface="Gill Sans" panose="020B0502020104020203" pitchFamily="34" charset="-79"/>
                <a:cs typeface="Gill Sans" panose="020B0502020104020203" pitchFamily="34" charset="-79"/>
              </a:rPr>
              <a:t>Machine-learnt</a:t>
            </a:r>
          </a:p>
        </p:txBody>
      </p:sp>
    </p:spTree>
    <p:extLst>
      <p:ext uri="{BB962C8B-B14F-4D97-AF65-F5344CB8AC3E}">
        <p14:creationId xmlns:p14="http://schemas.microsoft.com/office/powerpoint/2010/main" val="2157653757"/>
      </p:ext>
    </p:extLst>
  </p:cSld>
  <p:clrMapOvr>
    <a:masterClrMapping/>
  </p:clrMapOvr>
  <mc:AlternateContent xmlns:mc="http://schemas.openxmlformats.org/markup-compatibility/2006" xmlns:p14="http://schemas.microsoft.com/office/powerpoint/2010/main">
    <mc:Choice Requires="p14">
      <p:transition spd="slow" p14:dur="2000" advTm="97890"/>
    </mc:Choice>
    <mc:Fallback xmlns="">
      <p:transition spd="slow" advTm="9789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50FB873-D78B-5AEF-F6E9-0B2FCF95C70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192F3E-0E9C-027A-ADBB-AC0E783E2AB2}"/>
              </a:ext>
            </a:extLst>
          </p:cNvPr>
          <p:cNvSpPr txBox="1">
            <a:spLocks/>
          </p:cNvSpPr>
          <p:nvPr/>
        </p:nvSpPr>
        <p:spPr>
          <a:xfrm>
            <a:off x="457200" y="297323"/>
            <a:ext cx="822960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Training vs Testing</a:t>
            </a:r>
          </a:p>
        </p:txBody>
      </p:sp>
      <p:pic>
        <p:nvPicPr>
          <p:cNvPr id="13314" name="Picture 2" descr="Dataset Icon Images – Browse 4,641 Stock Photos, Vectors, and Video | Adobe  Stock">
            <a:extLst>
              <a:ext uri="{FF2B5EF4-FFF2-40B4-BE49-F238E27FC236}">
                <a16:creationId xmlns:a16="http://schemas.microsoft.com/office/drawing/2014/main" id="{7D857F20-480C-C32F-BBD2-CDF821F76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30"/>
          <a:stretch/>
        </p:blipFill>
        <p:spPr bwMode="auto">
          <a:xfrm>
            <a:off x="614855" y="1836005"/>
            <a:ext cx="1955656" cy="158154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Dataset Icon Images – Browse 4,641 Stock Photos, Vectors, and Video | Adobe  Stock">
            <a:extLst>
              <a:ext uri="{FF2B5EF4-FFF2-40B4-BE49-F238E27FC236}">
                <a16:creationId xmlns:a16="http://schemas.microsoft.com/office/drawing/2014/main" id="{3E784CF4-E818-F0A2-8B40-D39859317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30"/>
          <a:stretch/>
        </p:blipFill>
        <p:spPr bwMode="auto">
          <a:xfrm>
            <a:off x="3010481" y="1236478"/>
            <a:ext cx="1719174" cy="13902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ataset Icon Images – Browse 4,641 Stock Photos, Vectors, and Video | Adobe  Stock">
            <a:extLst>
              <a:ext uri="{FF2B5EF4-FFF2-40B4-BE49-F238E27FC236}">
                <a16:creationId xmlns:a16="http://schemas.microsoft.com/office/drawing/2014/main" id="{997F2B91-E6AA-0DA4-25C5-72F2AA0A5F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30"/>
          <a:stretch/>
        </p:blipFill>
        <p:spPr bwMode="auto">
          <a:xfrm>
            <a:off x="3147116" y="3113159"/>
            <a:ext cx="1346057" cy="108855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6CC84BA-D50C-B9C5-C42E-710E5F141E05}"/>
              </a:ext>
            </a:extLst>
          </p:cNvPr>
          <p:cNvSpPr txBox="1"/>
          <p:nvPr/>
        </p:nvSpPr>
        <p:spPr>
          <a:xfrm>
            <a:off x="945932" y="4592077"/>
            <a:ext cx="7740868" cy="369332"/>
          </a:xfrm>
          <a:prstGeom prst="rect">
            <a:avLst/>
          </a:prstGeom>
          <a:noFill/>
        </p:spPr>
        <p:txBody>
          <a:bodyPr wrap="square">
            <a:spAutoFit/>
          </a:bodyPr>
          <a:lstStyle/>
          <a:p>
            <a:r>
              <a:rPr lang="en-US" b="1" dirty="0"/>
              <a:t>Keep test data separate to ensure model is not cheating (i.e. overfitting).</a:t>
            </a:r>
          </a:p>
        </p:txBody>
      </p:sp>
      <p:cxnSp>
        <p:nvCxnSpPr>
          <p:cNvPr id="32" name="Straight Arrow Connector 31">
            <a:extLst>
              <a:ext uri="{FF2B5EF4-FFF2-40B4-BE49-F238E27FC236}">
                <a16:creationId xmlns:a16="http://schemas.microsoft.com/office/drawing/2014/main" id="{91B25CC6-60FD-3B11-3DCC-696CE63C9F62}"/>
              </a:ext>
            </a:extLst>
          </p:cNvPr>
          <p:cNvCxnSpPr/>
          <p:nvPr/>
        </p:nvCxnSpPr>
        <p:spPr>
          <a:xfrm flipV="1">
            <a:off x="2144111" y="2130271"/>
            <a:ext cx="866370" cy="201415"/>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007E37B-9A40-CAB9-12C0-A36667F8B497}"/>
              </a:ext>
            </a:extLst>
          </p:cNvPr>
          <p:cNvCxnSpPr>
            <a:cxnSpLocks/>
          </p:cNvCxnSpPr>
          <p:nvPr/>
        </p:nvCxnSpPr>
        <p:spPr>
          <a:xfrm>
            <a:off x="2280746" y="3143905"/>
            <a:ext cx="968413" cy="37666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C9A0BFFB-0082-20DE-CB1B-225D20AF3F5B}"/>
              </a:ext>
            </a:extLst>
          </p:cNvPr>
          <p:cNvSpPr txBox="1"/>
          <p:nvPr/>
        </p:nvSpPr>
        <p:spPr>
          <a:xfrm>
            <a:off x="3744310" y="1097668"/>
            <a:ext cx="3901965" cy="369332"/>
          </a:xfrm>
          <a:prstGeom prst="rect">
            <a:avLst/>
          </a:prstGeom>
          <a:noFill/>
        </p:spPr>
        <p:txBody>
          <a:bodyPr wrap="square">
            <a:spAutoFit/>
          </a:bodyPr>
          <a:lstStyle/>
          <a:p>
            <a:r>
              <a:rPr lang="en-US" b="1" dirty="0"/>
              <a:t>Training data</a:t>
            </a:r>
            <a:r>
              <a:rPr lang="en-US" dirty="0"/>
              <a:t>: for teaching the model</a:t>
            </a:r>
          </a:p>
        </p:txBody>
      </p:sp>
      <p:sp>
        <p:nvSpPr>
          <p:cNvPr id="36" name="TextBox 35">
            <a:extLst>
              <a:ext uri="{FF2B5EF4-FFF2-40B4-BE49-F238E27FC236}">
                <a16:creationId xmlns:a16="http://schemas.microsoft.com/office/drawing/2014/main" id="{E3BA1A0F-EDC1-0C71-ED11-847F0ACD93DC}"/>
              </a:ext>
            </a:extLst>
          </p:cNvPr>
          <p:cNvSpPr txBox="1"/>
          <p:nvPr/>
        </p:nvSpPr>
        <p:spPr>
          <a:xfrm>
            <a:off x="4259316" y="3724073"/>
            <a:ext cx="3901965" cy="369332"/>
          </a:xfrm>
          <a:prstGeom prst="rect">
            <a:avLst/>
          </a:prstGeom>
          <a:noFill/>
        </p:spPr>
        <p:txBody>
          <a:bodyPr wrap="square">
            <a:spAutoFit/>
          </a:bodyPr>
          <a:lstStyle/>
          <a:p>
            <a:r>
              <a:rPr lang="en-US" b="1" dirty="0"/>
              <a:t>Test data</a:t>
            </a:r>
            <a:r>
              <a:rPr lang="en-US" dirty="0"/>
              <a:t>: for evaluating the model</a:t>
            </a:r>
          </a:p>
        </p:txBody>
      </p:sp>
      <p:sp>
        <p:nvSpPr>
          <p:cNvPr id="38" name="TextBox 37">
            <a:extLst>
              <a:ext uri="{FF2B5EF4-FFF2-40B4-BE49-F238E27FC236}">
                <a16:creationId xmlns:a16="http://schemas.microsoft.com/office/drawing/2014/main" id="{8504B2CB-356F-AC62-6F9D-30946F9B203D}"/>
              </a:ext>
            </a:extLst>
          </p:cNvPr>
          <p:cNvSpPr txBox="1"/>
          <p:nvPr/>
        </p:nvSpPr>
        <p:spPr>
          <a:xfrm>
            <a:off x="772511" y="1886288"/>
            <a:ext cx="1537137" cy="369332"/>
          </a:xfrm>
          <a:prstGeom prst="rect">
            <a:avLst/>
          </a:prstGeom>
          <a:noFill/>
        </p:spPr>
        <p:txBody>
          <a:bodyPr wrap="square">
            <a:spAutoFit/>
          </a:bodyPr>
          <a:lstStyle/>
          <a:p>
            <a:r>
              <a:rPr lang="en-US" b="1" dirty="0"/>
              <a:t>Full data</a:t>
            </a:r>
            <a:endParaRPr lang="en-US" dirty="0"/>
          </a:p>
        </p:txBody>
      </p:sp>
    </p:spTree>
    <p:extLst>
      <p:ext uri="{BB962C8B-B14F-4D97-AF65-F5344CB8AC3E}">
        <p14:creationId xmlns:p14="http://schemas.microsoft.com/office/powerpoint/2010/main" val="3473922894"/>
      </p:ext>
    </p:extLst>
  </p:cSld>
  <p:clrMapOvr>
    <a:masterClrMapping/>
  </p:clrMapOvr>
  <mc:AlternateContent xmlns:mc="http://schemas.openxmlformats.org/markup-compatibility/2006" xmlns:p14="http://schemas.microsoft.com/office/powerpoint/2010/main">
    <mc:Choice Requires="p14">
      <p:transition spd="slow" p14:dur="2000" advTm="97890"/>
    </mc:Choice>
    <mc:Fallback xmlns="">
      <p:transition spd="slow" advTm="9789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0A8C0AC-0B4C-69A5-960B-0914534BEB5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E274694-CC56-D82D-FFD9-CC44BE433FFD}"/>
              </a:ext>
            </a:extLst>
          </p:cNvPr>
          <p:cNvSpPr txBox="1">
            <a:spLocks/>
          </p:cNvSpPr>
          <p:nvPr/>
        </p:nvSpPr>
        <p:spPr>
          <a:xfrm>
            <a:off x="157656" y="583148"/>
            <a:ext cx="260131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Confusion Matrix</a:t>
            </a:r>
          </a:p>
        </p:txBody>
      </p:sp>
      <p:sp>
        <p:nvSpPr>
          <p:cNvPr id="6" name="Content Placeholder 2">
            <a:extLst>
              <a:ext uri="{FF2B5EF4-FFF2-40B4-BE49-F238E27FC236}">
                <a16:creationId xmlns:a16="http://schemas.microsoft.com/office/drawing/2014/main" id="{FE7BC7B0-DC93-92AF-B89F-791A65C9CE7A}"/>
              </a:ext>
            </a:extLst>
          </p:cNvPr>
          <p:cNvSpPr txBox="1">
            <a:spLocks/>
          </p:cNvSpPr>
          <p:nvPr/>
        </p:nvSpPr>
        <p:spPr>
          <a:xfrm>
            <a:off x="504496" y="3440635"/>
            <a:ext cx="7039304" cy="1955655"/>
          </a:xfrm>
          <a:prstGeom prst="rect">
            <a:avLst/>
          </a:prstGeom>
        </p:spPr>
        <p:txBody>
          <a:bodyPr vert="horz" lIns="91440" tIns="45720" rIns="91440" bIns="45720" rtlCol="0">
            <a:normAutofit/>
          </a:bodyPr>
          <a:lst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a:t>Accuracy</a:t>
            </a:r>
            <a:r>
              <a:rPr lang="en-US" sz="1800" dirty="0"/>
              <a:t>: how many answers does the model get right?</a:t>
            </a:r>
          </a:p>
          <a:p>
            <a:pPr marL="342900" indent="-342900">
              <a:buFont typeface="Arial" panose="020B0604020202020204" pitchFamily="34" charset="0"/>
              <a:buChar char="•"/>
            </a:pPr>
            <a:r>
              <a:rPr lang="en-US" sz="1800" b="1" dirty="0"/>
              <a:t>Precision</a:t>
            </a:r>
            <a:r>
              <a:rPr lang="en-US" sz="1800" dirty="0"/>
              <a:t>: among the answers predicted by model as true, how many are actually true?</a:t>
            </a:r>
          </a:p>
          <a:p>
            <a:pPr marL="342900" indent="-342900">
              <a:buFont typeface="Arial" panose="020B0604020202020204" pitchFamily="34" charset="0"/>
              <a:buChar char="•"/>
            </a:pPr>
            <a:r>
              <a:rPr lang="en-US" sz="1800" b="1" dirty="0"/>
              <a:t>Recall</a:t>
            </a:r>
            <a:r>
              <a:rPr lang="en-US" sz="1800" dirty="0"/>
              <a:t>: Among all the true answers, how many does model get right?</a:t>
            </a:r>
          </a:p>
        </p:txBody>
      </p:sp>
      <p:sp>
        <p:nvSpPr>
          <p:cNvPr id="2" name="TextBox 1">
            <a:extLst>
              <a:ext uri="{FF2B5EF4-FFF2-40B4-BE49-F238E27FC236}">
                <a16:creationId xmlns:a16="http://schemas.microsoft.com/office/drawing/2014/main" id="{F0068460-ADEE-21CD-50F7-6390EA04CEBE}"/>
              </a:ext>
            </a:extLst>
          </p:cNvPr>
          <p:cNvSpPr txBox="1"/>
          <p:nvPr/>
        </p:nvSpPr>
        <p:spPr>
          <a:xfrm>
            <a:off x="7091576" y="121480"/>
            <a:ext cx="1487395" cy="369332"/>
          </a:xfrm>
          <a:prstGeom prst="rect">
            <a:avLst/>
          </a:prstGeom>
          <a:noFill/>
        </p:spPr>
        <p:txBody>
          <a:bodyPr wrap="none" rtlCol="0">
            <a:spAutoFit/>
          </a:bodyPr>
          <a:lstStyle/>
          <a:p>
            <a:r>
              <a:rPr lang="en-US" dirty="0"/>
              <a:t>(Toy example)</a:t>
            </a:r>
          </a:p>
        </p:txBody>
      </p:sp>
      <p:graphicFrame>
        <p:nvGraphicFramePr>
          <p:cNvPr id="8" name="Content Placeholder 4">
            <a:extLst>
              <a:ext uri="{FF2B5EF4-FFF2-40B4-BE49-F238E27FC236}">
                <a16:creationId xmlns:a16="http://schemas.microsoft.com/office/drawing/2014/main" id="{28740FC7-FA17-3E68-4F09-CAC380638E9F}"/>
              </a:ext>
            </a:extLst>
          </p:cNvPr>
          <p:cNvGraphicFramePr>
            <a:graphicFrameLocks/>
          </p:cNvGraphicFramePr>
          <p:nvPr>
            <p:extLst>
              <p:ext uri="{D42A27DB-BD31-4B8C-83A1-F6EECF244321}">
                <p14:modId xmlns:p14="http://schemas.microsoft.com/office/powerpoint/2010/main" val="4122098374"/>
              </p:ext>
            </p:extLst>
          </p:nvPr>
        </p:nvGraphicFramePr>
        <p:xfrm>
          <a:off x="2979684" y="520086"/>
          <a:ext cx="5707116" cy="2521943"/>
        </p:xfrm>
        <a:graphic>
          <a:graphicData uri="http://schemas.openxmlformats.org/drawingml/2006/table">
            <a:tbl>
              <a:tblPr firstRow="1" bandRow="1">
                <a:tableStyleId>{5C22544A-7EE6-4342-B048-85BDC9FD1C3A}</a:tableStyleId>
              </a:tblPr>
              <a:tblGrid>
                <a:gridCol w="1902372">
                  <a:extLst>
                    <a:ext uri="{9D8B030D-6E8A-4147-A177-3AD203B41FA5}">
                      <a16:colId xmlns:a16="http://schemas.microsoft.com/office/drawing/2014/main" val="2826753675"/>
                    </a:ext>
                  </a:extLst>
                </a:gridCol>
                <a:gridCol w="1902372">
                  <a:extLst>
                    <a:ext uri="{9D8B030D-6E8A-4147-A177-3AD203B41FA5}">
                      <a16:colId xmlns:a16="http://schemas.microsoft.com/office/drawing/2014/main" val="1457289921"/>
                    </a:ext>
                  </a:extLst>
                </a:gridCol>
                <a:gridCol w="1902372">
                  <a:extLst>
                    <a:ext uri="{9D8B030D-6E8A-4147-A177-3AD203B41FA5}">
                      <a16:colId xmlns:a16="http://schemas.microsoft.com/office/drawing/2014/main" val="3098141649"/>
                    </a:ext>
                  </a:extLst>
                </a:gridCol>
              </a:tblGrid>
              <a:tr h="968967">
                <a:tc>
                  <a:txBody>
                    <a:bodyPr/>
                    <a:lstStyle/>
                    <a:p>
                      <a:pPr algn="r"/>
                      <a:r>
                        <a:rPr lang="en-US" dirty="0"/>
                        <a:t>Predicted</a:t>
                      </a:r>
                    </a:p>
                    <a:p>
                      <a:endParaRPr lang="en-US" dirty="0"/>
                    </a:p>
                    <a:p>
                      <a:r>
                        <a:rPr lang="en-US" dirty="0"/>
                        <a:t>Observed</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76441549"/>
                  </a:ext>
                </a:extLst>
              </a:tr>
              <a:tr h="749344">
                <a:tc>
                  <a:txBody>
                    <a:bodyPr/>
                    <a:lstStyle/>
                    <a:p>
                      <a:pPr algn="ctr"/>
                      <a:r>
                        <a:rPr lang="en-US" dirty="0"/>
                        <a:t>False</a:t>
                      </a:r>
                    </a:p>
                  </a:txBody>
                  <a:tcPr anchor="ctr"/>
                </a:tc>
                <a:tc>
                  <a:txBody>
                    <a:bodyPr/>
                    <a:lstStyle/>
                    <a:p>
                      <a:pPr algn="ctr"/>
                      <a:r>
                        <a:rPr lang="en-US" dirty="0"/>
                        <a:t>90</a:t>
                      </a:r>
                    </a:p>
                  </a:txBody>
                  <a:tcPr anchor="ctr"/>
                </a:tc>
                <a:tc>
                  <a:txBody>
                    <a:bodyPr/>
                    <a:lstStyle/>
                    <a:p>
                      <a:pPr algn="ctr"/>
                      <a:r>
                        <a:rPr lang="en-US" dirty="0"/>
                        <a:t>5</a:t>
                      </a:r>
                    </a:p>
                  </a:txBody>
                  <a:tcPr anchor="ctr"/>
                </a:tc>
                <a:extLst>
                  <a:ext uri="{0D108BD9-81ED-4DB2-BD59-A6C34878D82A}">
                    <a16:rowId xmlns:a16="http://schemas.microsoft.com/office/drawing/2014/main" val="1156649538"/>
                  </a:ext>
                </a:extLst>
              </a:tr>
              <a:tr h="803632">
                <a:tc>
                  <a:txBody>
                    <a:bodyPr/>
                    <a:lstStyle/>
                    <a:p>
                      <a:pPr algn="ctr"/>
                      <a:r>
                        <a:rPr lang="en-US" dirty="0"/>
                        <a:t>True</a:t>
                      </a:r>
                    </a:p>
                  </a:txBody>
                  <a:tcPr anchor="ctr"/>
                </a:tc>
                <a:tc>
                  <a:txBody>
                    <a:bodyPr/>
                    <a:lstStyle/>
                    <a:p>
                      <a:pPr algn="ctr"/>
                      <a:r>
                        <a:rPr lang="en-US" dirty="0"/>
                        <a:t>2</a:t>
                      </a:r>
                    </a:p>
                  </a:txBody>
                  <a:tcPr anchor="ctr"/>
                </a:tc>
                <a:tc>
                  <a:txBody>
                    <a:bodyPr/>
                    <a:lstStyle/>
                    <a:p>
                      <a:pPr algn="ctr"/>
                      <a:r>
                        <a:rPr lang="en-US" dirty="0"/>
                        <a:t>3</a:t>
                      </a:r>
                    </a:p>
                  </a:txBody>
                  <a:tcPr anchor="ctr"/>
                </a:tc>
                <a:extLst>
                  <a:ext uri="{0D108BD9-81ED-4DB2-BD59-A6C34878D82A}">
                    <a16:rowId xmlns:a16="http://schemas.microsoft.com/office/drawing/2014/main" val="3049740213"/>
                  </a:ext>
                </a:extLst>
              </a:tr>
            </a:tbl>
          </a:graphicData>
        </a:graphic>
      </p:graphicFrame>
    </p:spTree>
    <p:extLst>
      <p:ext uri="{BB962C8B-B14F-4D97-AF65-F5344CB8AC3E}">
        <p14:creationId xmlns:p14="http://schemas.microsoft.com/office/powerpoint/2010/main" val="3442393904"/>
      </p:ext>
    </p:extLst>
  </p:cSld>
  <p:clrMapOvr>
    <a:masterClrMapping/>
  </p:clrMapOvr>
  <mc:AlternateContent xmlns:mc="http://schemas.openxmlformats.org/markup-compatibility/2006" xmlns:p14="http://schemas.microsoft.com/office/powerpoint/2010/main">
    <mc:Choice Requires="p14">
      <p:transition spd="slow" p14:dur="2000" advTm="97890"/>
    </mc:Choice>
    <mc:Fallback xmlns="">
      <p:transition spd="slow" advTm="9789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C8A388B-9458-7A96-EED6-0288C66E867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BC56A91-15C6-E5CA-462C-CF9B32AD923C}"/>
              </a:ext>
            </a:extLst>
          </p:cNvPr>
          <p:cNvSpPr txBox="1">
            <a:spLocks/>
          </p:cNvSpPr>
          <p:nvPr/>
        </p:nvSpPr>
        <p:spPr>
          <a:xfrm>
            <a:off x="157656" y="583148"/>
            <a:ext cx="260131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Confusion Matrix</a:t>
            </a:r>
          </a:p>
        </p:txBody>
      </p:sp>
      <p:graphicFrame>
        <p:nvGraphicFramePr>
          <p:cNvPr id="5" name="Content Placeholder 4">
            <a:extLst>
              <a:ext uri="{FF2B5EF4-FFF2-40B4-BE49-F238E27FC236}">
                <a16:creationId xmlns:a16="http://schemas.microsoft.com/office/drawing/2014/main" id="{E162BEAA-58E5-2B96-F8C3-39A6B896F796}"/>
              </a:ext>
            </a:extLst>
          </p:cNvPr>
          <p:cNvGraphicFramePr>
            <a:graphicFrameLocks noGrp="1"/>
          </p:cNvGraphicFramePr>
          <p:nvPr>
            <p:ph idx="1"/>
            <p:extLst>
              <p:ext uri="{D42A27DB-BD31-4B8C-83A1-F6EECF244321}">
                <p14:modId xmlns:p14="http://schemas.microsoft.com/office/powerpoint/2010/main" val="929535963"/>
              </p:ext>
            </p:extLst>
          </p:nvPr>
        </p:nvGraphicFramePr>
        <p:xfrm>
          <a:off x="2979684" y="520086"/>
          <a:ext cx="5707116" cy="2521943"/>
        </p:xfrm>
        <a:graphic>
          <a:graphicData uri="http://schemas.openxmlformats.org/drawingml/2006/table">
            <a:tbl>
              <a:tblPr firstRow="1" bandRow="1">
                <a:tableStyleId>{5C22544A-7EE6-4342-B048-85BDC9FD1C3A}</a:tableStyleId>
              </a:tblPr>
              <a:tblGrid>
                <a:gridCol w="1902372">
                  <a:extLst>
                    <a:ext uri="{9D8B030D-6E8A-4147-A177-3AD203B41FA5}">
                      <a16:colId xmlns:a16="http://schemas.microsoft.com/office/drawing/2014/main" val="2826753675"/>
                    </a:ext>
                  </a:extLst>
                </a:gridCol>
                <a:gridCol w="1902372">
                  <a:extLst>
                    <a:ext uri="{9D8B030D-6E8A-4147-A177-3AD203B41FA5}">
                      <a16:colId xmlns:a16="http://schemas.microsoft.com/office/drawing/2014/main" val="1457289921"/>
                    </a:ext>
                  </a:extLst>
                </a:gridCol>
                <a:gridCol w="1902372">
                  <a:extLst>
                    <a:ext uri="{9D8B030D-6E8A-4147-A177-3AD203B41FA5}">
                      <a16:colId xmlns:a16="http://schemas.microsoft.com/office/drawing/2014/main" val="3098141649"/>
                    </a:ext>
                  </a:extLst>
                </a:gridCol>
              </a:tblGrid>
              <a:tr h="968967">
                <a:tc>
                  <a:txBody>
                    <a:bodyPr/>
                    <a:lstStyle/>
                    <a:p>
                      <a:pPr algn="r"/>
                      <a:r>
                        <a:rPr lang="en-US" dirty="0"/>
                        <a:t>Predicted</a:t>
                      </a:r>
                    </a:p>
                    <a:p>
                      <a:endParaRPr lang="en-US" dirty="0"/>
                    </a:p>
                    <a:p>
                      <a:r>
                        <a:rPr lang="en-US" dirty="0"/>
                        <a:t>Observed</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76441549"/>
                  </a:ext>
                </a:extLst>
              </a:tr>
              <a:tr h="749344">
                <a:tc>
                  <a:txBody>
                    <a:bodyPr/>
                    <a:lstStyle/>
                    <a:p>
                      <a:pPr algn="ctr"/>
                      <a:r>
                        <a:rPr lang="en-US" dirty="0"/>
                        <a:t>False</a:t>
                      </a:r>
                    </a:p>
                  </a:txBody>
                  <a:tcPr anchor="ctr"/>
                </a:tc>
                <a:tc>
                  <a:txBody>
                    <a:bodyPr/>
                    <a:lstStyle/>
                    <a:p>
                      <a:pPr algn="ctr"/>
                      <a:r>
                        <a:rPr lang="en-US" dirty="0"/>
                        <a:t>90</a:t>
                      </a:r>
                    </a:p>
                  </a:txBody>
                  <a:tcPr anchor="ctr"/>
                </a:tc>
                <a:tc>
                  <a:txBody>
                    <a:bodyPr/>
                    <a:lstStyle/>
                    <a:p>
                      <a:pPr algn="ctr"/>
                      <a:r>
                        <a:rPr lang="en-US" dirty="0"/>
                        <a:t>5</a:t>
                      </a:r>
                    </a:p>
                  </a:txBody>
                  <a:tcPr anchor="ctr"/>
                </a:tc>
                <a:extLst>
                  <a:ext uri="{0D108BD9-81ED-4DB2-BD59-A6C34878D82A}">
                    <a16:rowId xmlns:a16="http://schemas.microsoft.com/office/drawing/2014/main" val="1156649538"/>
                  </a:ext>
                </a:extLst>
              </a:tr>
              <a:tr h="803632">
                <a:tc>
                  <a:txBody>
                    <a:bodyPr/>
                    <a:lstStyle/>
                    <a:p>
                      <a:pPr algn="ctr"/>
                      <a:r>
                        <a:rPr lang="en-US" dirty="0"/>
                        <a:t>True</a:t>
                      </a:r>
                    </a:p>
                  </a:txBody>
                  <a:tcPr anchor="ctr"/>
                </a:tc>
                <a:tc>
                  <a:txBody>
                    <a:bodyPr/>
                    <a:lstStyle/>
                    <a:p>
                      <a:pPr algn="ctr"/>
                      <a:r>
                        <a:rPr lang="en-US" dirty="0"/>
                        <a:t>2</a:t>
                      </a:r>
                    </a:p>
                  </a:txBody>
                  <a:tcPr anchor="ctr"/>
                </a:tc>
                <a:tc>
                  <a:txBody>
                    <a:bodyPr/>
                    <a:lstStyle/>
                    <a:p>
                      <a:pPr algn="ctr"/>
                      <a:r>
                        <a:rPr lang="en-US" dirty="0"/>
                        <a:t>3</a:t>
                      </a:r>
                    </a:p>
                  </a:txBody>
                  <a:tcPr anchor="ctr"/>
                </a:tc>
                <a:extLst>
                  <a:ext uri="{0D108BD9-81ED-4DB2-BD59-A6C34878D82A}">
                    <a16:rowId xmlns:a16="http://schemas.microsoft.com/office/drawing/2014/main" val="3049740213"/>
                  </a:ext>
                </a:extLst>
              </a:tr>
            </a:tbl>
          </a:graphicData>
        </a:graphic>
      </p:graphicFrame>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B98A5DA-4CEC-66E3-CFC9-04166EE5CEDF}"/>
                  </a:ext>
                </a:extLst>
              </p:cNvPr>
              <p:cNvSpPr txBox="1"/>
              <p:nvPr/>
            </p:nvSpPr>
            <p:spPr>
              <a:xfrm>
                <a:off x="6241230" y="3180275"/>
                <a:ext cx="984244" cy="52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3+</m:t>
                          </m:r>
                          <m:r>
                            <a:rPr lang="en-US" b="0" i="1" smtClean="0">
                              <a:solidFill>
                                <a:srgbClr val="00B050"/>
                              </a:solidFill>
                              <a:latin typeface="Cambria Math" panose="02040503050406030204" pitchFamily="18" charset="0"/>
                            </a:rPr>
                            <m:t>90</m:t>
                          </m:r>
                        </m:num>
                        <m:den>
                          <m:r>
                            <m:rPr>
                              <m:nor/>
                            </m:rPr>
                            <a:rPr lang="en-US" b="0" i="0" dirty="0" smtClean="0">
                              <a:solidFill>
                                <a:srgbClr val="00B050"/>
                              </a:solidFill>
                            </a:rPr>
                            <m:t>90+2+5+3</m:t>
                          </m:r>
                        </m:den>
                      </m:f>
                    </m:oMath>
                  </m:oMathPara>
                </a14:m>
                <a:endParaRPr lang="en-US" dirty="0">
                  <a:solidFill>
                    <a:srgbClr val="00B050"/>
                  </a:solidFill>
                </a:endParaRPr>
              </a:p>
            </p:txBody>
          </p:sp>
        </mc:Choice>
        <mc:Fallback>
          <p:sp>
            <p:nvSpPr>
              <p:cNvPr id="4" name="TextBox 3">
                <a:extLst>
                  <a:ext uri="{FF2B5EF4-FFF2-40B4-BE49-F238E27FC236}">
                    <a16:creationId xmlns:a16="http://schemas.microsoft.com/office/drawing/2014/main" id="{9B98A5DA-4CEC-66E3-CFC9-04166EE5CEDF}"/>
                  </a:ext>
                </a:extLst>
              </p:cNvPr>
              <p:cNvSpPr txBox="1">
                <a:spLocks noRot="1" noChangeAspect="1" noMove="1" noResize="1" noEditPoints="1" noAdjustHandles="1" noChangeArrowheads="1" noChangeShapeType="1" noTextEdit="1"/>
              </p:cNvSpPr>
              <p:nvPr/>
            </p:nvSpPr>
            <p:spPr>
              <a:xfrm>
                <a:off x="6241230" y="3180275"/>
                <a:ext cx="984244" cy="520720"/>
              </a:xfrm>
              <a:prstGeom prst="rect">
                <a:avLst/>
              </a:prstGeom>
              <a:blipFill>
                <a:blip r:embed="rId2"/>
                <a:stretch>
                  <a:fillRect l="-5128" t="-4762" r="-5128" b="-1190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701A228-3677-EBEE-D713-34E3D0AADDB9}"/>
              </a:ext>
            </a:extLst>
          </p:cNvPr>
          <p:cNvSpPr txBox="1"/>
          <p:nvPr/>
        </p:nvSpPr>
        <p:spPr>
          <a:xfrm>
            <a:off x="7091576" y="121480"/>
            <a:ext cx="1487395" cy="369332"/>
          </a:xfrm>
          <a:prstGeom prst="rect">
            <a:avLst/>
          </a:prstGeom>
          <a:noFill/>
        </p:spPr>
        <p:txBody>
          <a:bodyPr wrap="none" rtlCol="0">
            <a:spAutoFit/>
          </a:bodyPr>
          <a:lstStyle/>
          <a:p>
            <a:r>
              <a:rPr lang="en-US" dirty="0"/>
              <a:t>(Toy example)</a:t>
            </a:r>
          </a:p>
        </p:txBody>
      </p:sp>
      <p:sp>
        <p:nvSpPr>
          <p:cNvPr id="2" name="Content Placeholder 2">
            <a:extLst>
              <a:ext uri="{FF2B5EF4-FFF2-40B4-BE49-F238E27FC236}">
                <a16:creationId xmlns:a16="http://schemas.microsoft.com/office/drawing/2014/main" id="{80734B68-DF2E-B372-452A-23098EA5CC69}"/>
              </a:ext>
            </a:extLst>
          </p:cNvPr>
          <p:cNvSpPr txBox="1">
            <a:spLocks/>
          </p:cNvSpPr>
          <p:nvPr/>
        </p:nvSpPr>
        <p:spPr>
          <a:xfrm>
            <a:off x="504496" y="3440635"/>
            <a:ext cx="7039304" cy="1955655"/>
          </a:xfrm>
          <a:prstGeom prst="rect">
            <a:avLst/>
          </a:prstGeom>
        </p:spPr>
        <p:txBody>
          <a:bodyPr vert="horz" lIns="91440" tIns="45720" rIns="91440" bIns="45720" rtlCol="0">
            <a:normAutofit/>
          </a:bodyPr>
          <a:lst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a:t>Accuracy</a:t>
            </a:r>
            <a:r>
              <a:rPr lang="en-US" sz="1800" dirty="0"/>
              <a:t>: how many answers does the model get right?</a:t>
            </a:r>
          </a:p>
          <a:p>
            <a:pPr marL="342900" indent="-342900">
              <a:buFont typeface="Arial" panose="020B0604020202020204" pitchFamily="34" charset="0"/>
              <a:buChar char="•"/>
            </a:pPr>
            <a:r>
              <a:rPr lang="en-US" sz="1800" b="1" dirty="0"/>
              <a:t>Precision</a:t>
            </a:r>
            <a:r>
              <a:rPr lang="en-US" sz="1800" dirty="0"/>
              <a:t>: among the answers predicted by model as true, how many are actually true?</a:t>
            </a:r>
          </a:p>
          <a:p>
            <a:pPr marL="342900" indent="-342900">
              <a:buFont typeface="Arial" panose="020B0604020202020204" pitchFamily="34" charset="0"/>
              <a:buChar char="•"/>
            </a:pPr>
            <a:r>
              <a:rPr lang="en-US" sz="1800" b="1" dirty="0"/>
              <a:t>Recall</a:t>
            </a:r>
            <a:r>
              <a:rPr lang="en-US" sz="1800" dirty="0"/>
              <a:t>: Among all the true answers, how many does model get right?</a:t>
            </a:r>
          </a:p>
        </p:txBody>
      </p:sp>
    </p:spTree>
    <p:extLst>
      <p:ext uri="{BB962C8B-B14F-4D97-AF65-F5344CB8AC3E}">
        <p14:creationId xmlns:p14="http://schemas.microsoft.com/office/powerpoint/2010/main" val="829185963"/>
      </p:ext>
    </p:extLst>
  </p:cSld>
  <p:clrMapOvr>
    <a:masterClrMapping/>
  </p:clrMapOvr>
  <mc:AlternateContent xmlns:mc="http://schemas.openxmlformats.org/markup-compatibility/2006">
    <mc:Choice xmlns:p14="http://schemas.microsoft.com/office/powerpoint/2010/main" Requires="p14">
      <p:transition spd="slow" p14:dur="2000" advTm="97890"/>
    </mc:Choice>
    <mc:Fallback>
      <p:transition spd="slow" advTm="9789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E7270C8-5501-C92E-871E-6B44C65B185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C54B2F-4F65-EA1B-9EA7-77E73478ED4C}"/>
              </a:ext>
            </a:extLst>
          </p:cNvPr>
          <p:cNvSpPr txBox="1">
            <a:spLocks/>
          </p:cNvSpPr>
          <p:nvPr/>
        </p:nvSpPr>
        <p:spPr>
          <a:xfrm>
            <a:off x="157656" y="583148"/>
            <a:ext cx="2601310" cy="4099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sz="3000" dirty="0"/>
              <a:t>Confusion Matrix</a:t>
            </a:r>
          </a:p>
        </p:txBody>
      </p:sp>
      <p:sp>
        <p:nvSpPr>
          <p:cNvPr id="9" name="TextBox 8">
            <a:extLst>
              <a:ext uri="{FF2B5EF4-FFF2-40B4-BE49-F238E27FC236}">
                <a16:creationId xmlns:a16="http://schemas.microsoft.com/office/drawing/2014/main" id="{1D49D415-27FF-2E8D-12E1-8DE676671E70}"/>
              </a:ext>
            </a:extLst>
          </p:cNvPr>
          <p:cNvSpPr txBox="1"/>
          <p:nvPr/>
        </p:nvSpPr>
        <p:spPr>
          <a:xfrm>
            <a:off x="7091576" y="121480"/>
            <a:ext cx="1487395" cy="369332"/>
          </a:xfrm>
          <a:prstGeom prst="rect">
            <a:avLst/>
          </a:prstGeom>
          <a:noFill/>
        </p:spPr>
        <p:txBody>
          <a:bodyPr wrap="none" rtlCol="0">
            <a:spAutoFit/>
          </a:bodyPr>
          <a:lstStyle/>
          <a:p>
            <a:r>
              <a:rPr lang="en-US" dirty="0"/>
              <a:t>(Toy example)</a:t>
            </a:r>
          </a:p>
        </p:txBody>
      </p:sp>
      <p:sp>
        <p:nvSpPr>
          <p:cNvPr id="2" name="Content Placeholder 2">
            <a:extLst>
              <a:ext uri="{FF2B5EF4-FFF2-40B4-BE49-F238E27FC236}">
                <a16:creationId xmlns:a16="http://schemas.microsoft.com/office/drawing/2014/main" id="{CC8D5326-3E3C-A565-96F1-4B5E2F188689}"/>
              </a:ext>
            </a:extLst>
          </p:cNvPr>
          <p:cNvSpPr txBox="1">
            <a:spLocks/>
          </p:cNvSpPr>
          <p:nvPr/>
        </p:nvSpPr>
        <p:spPr>
          <a:xfrm>
            <a:off x="504496" y="3440635"/>
            <a:ext cx="7039304" cy="1955655"/>
          </a:xfrm>
          <a:prstGeom prst="rect">
            <a:avLst/>
          </a:prstGeom>
        </p:spPr>
        <p:txBody>
          <a:bodyPr vert="horz" lIns="91440" tIns="45720" rIns="91440" bIns="45720" rtlCol="0">
            <a:normAutofit/>
          </a:bodyPr>
          <a:lst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dirty="0"/>
              <a:t>Accuracy</a:t>
            </a:r>
            <a:r>
              <a:rPr lang="en-US" sz="1800" dirty="0"/>
              <a:t>: how many answers does the model get right?</a:t>
            </a:r>
          </a:p>
          <a:p>
            <a:pPr marL="342900" indent="-342900">
              <a:buFont typeface="Arial" panose="020B0604020202020204" pitchFamily="34" charset="0"/>
              <a:buChar char="•"/>
            </a:pPr>
            <a:r>
              <a:rPr lang="en-US" sz="1800" b="1" dirty="0"/>
              <a:t>Precision</a:t>
            </a:r>
            <a:r>
              <a:rPr lang="en-US" sz="1800" dirty="0"/>
              <a:t>: among the answers predicted by model as true, how many are actually true?</a:t>
            </a:r>
          </a:p>
          <a:p>
            <a:pPr marL="342900" indent="-342900">
              <a:buFont typeface="Arial" panose="020B0604020202020204" pitchFamily="34" charset="0"/>
              <a:buChar char="•"/>
            </a:pPr>
            <a:r>
              <a:rPr lang="en-US" sz="1800" b="1" dirty="0"/>
              <a:t>Recall</a:t>
            </a:r>
            <a:r>
              <a:rPr lang="en-US" sz="1800" dirty="0"/>
              <a:t>: Among all the true answers, how many does model get right?</a:t>
            </a:r>
          </a:p>
        </p:txBody>
      </p:sp>
      <p:graphicFrame>
        <p:nvGraphicFramePr>
          <p:cNvPr id="12" name="Content Placeholder 4">
            <a:extLst>
              <a:ext uri="{FF2B5EF4-FFF2-40B4-BE49-F238E27FC236}">
                <a16:creationId xmlns:a16="http://schemas.microsoft.com/office/drawing/2014/main" id="{C41FC4DE-BA16-967B-0455-A568858BDAA9}"/>
              </a:ext>
            </a:extLst>
          </p:cNvPr>
          <p:cNvGraphicFramePr>
            <a:graphicFrameLocks/>
          </p:cNvGraphicFramePr>
          <p:nvPr>
            <p:extLst>
              <p:ext uri="{D42A27DB-BD31-4B8C-83A1-F6EECF244321}">
                <p14:modId xmlns:p14="http://schemas.microsoft.com/office/powerpoint/2010/main" val="3585814289"/>
              </p:ext>
            </p:extLst>
          </p:nvPr>
        </p:nvGraphicFramePr>
        <p:xfrm>
          <a:off x="2979684" y="520086"/>
          <a:ext cx="5707116" cy="2521943"/>
        </p:xfrm>
        <a:graphic>
          <a:graphicData uri="http://schemas.openxmlformats.org/drawingml/2006/table">
            <a:tbl>
              <a:tblPr firstRow="1" bandRow="1">
                <a:tableStyleId>{5C22544A-7EE6-4342-B048-85BDC9FD1C3A}</a:tableStyleId>
              </a:tblPr>
              <a:tblGrid>
                <a:gridCol w="1902372">
                  <a:extLst>
                    <a:ext uri="{9D8B030D-6E8A-4147-A177-3AD203B41FA5}">
                      <a16:colId xmlns:a16="http://schemas.microsoft.com/office/drawing/2014/main" val="2826753675"/>
                    </a:ext>
                  </a:extLst>
                </a:gridCol>
                <a:gridCol w="1902372">
                  <a:extLst>
                    <a:ext uri="{9D8B030D-6E8A-4147-A177-3AD203B41FA5}">
                      <a16:colId xmlns:a16="http://schemas.microsoft.com/office/drawing/2014/main" val="1457289921"/>
                    </a:ext>
                  </a:extLst>
                </a:gridCol>
                <a:gridCol w="1902372">
                  <a:extLst>
                    <a:ext uri="{9D8B030D-6E8A-4147-A177-3AD203B41FA5}">
                      <a16:colId xmlns:a16="http://schemas.microsoft.com/office/drawing/2014/main" val="3098141649"/>
                    </a:ext>
                  </a:extLst>
                </a:gridCol>
              </a:tblGrid>
              <a:tr h="968967">
                <a:tc>
                  <a:txBody>
                    <a:bodyPr/>
                    <a:lstStyle/>
                    <a:p>
                      <a:pPr algn="r"/>
                      <a:r>
                        <a:rPr lang="en-US" dirty="0"/>
                        <a:t>Predicted</a:t>
                      </a:r>
                    </a:p>
                    <a:p>
                      <a:endParaRPr lang="en-US" dirty="0"/>
                    </a:p>
                    <a:p>
                      <a:r>
                        <a:rPr lang="en-US" dirty="0"/>
                        <a:t>Observed</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76441549"/>
                  </a:ext>
                </a:extLst>
              </a:tr>
              <a:tr h="749344">
                <a:tc>
                  <a:txBody>
                    <a:bodyPr/>
                    <a:lstStyle/>
                    <a:p>
                      <a:pPr algn="ctr"/>
                      <a:r>
                        <a:rPr lang="en-US" dirty="0"/>
                        <a:t>False</a:t>
                      </a:r>
                    </a:p>
                  </a:txBody>
                  <a:tcPr anchor="ctr"/>
                </a:tc>
                <a:tc>
                  <a:txBody>
                    <a:bodyPr/>
                    <a:lstStyle/>
                    <a:p>
                      <a:pPr algn="ctr"/>
                      <a:r>
                        <a:rPr lang="en-US" dirty="0"/>
                        <a:t>90</a:t>
                      </a:r>
                    </a:p>
                  </a:txBody>
                  <a:tcPr anchor="ctr"/>
                </a:tc>
                <a:tc>
                  <a:txBody>
                    <a:bodyPr/>
                    <a:lstStyle/>
                    <a:p>
                      <a:pPr algn="ctr"/>
                      <a:r>
                        <a:rPr lang="en-US" dirty="0"/>
                        <a:t>5</a:t>
                      </a:r>
                    </a:p>
                  </a:txBody>
                  <a:tcPr anchor="ctr"/>
                </a:tc>
                <a:extLst>
                  <a:ext uri="{0D108BD9-81ED-4DB2-BD59-A6C34878D82A}">
                    <a16:rowId xmlns:a16="http://schemas.microsoft.com/office/drawing/2014/main" val="1156649538"/>
                  </a:ext>
                </a:extLst>
              </a:tr>
              <a:tr h="803632">
                <a:tc>
                  <a:txBody>
                    <a:bodyPr/>
                    <a:lstStyle/>
                    <a:p>
                      <a:pPr algn="ctr"/>
                      <a:r>
                        <a:rPr lang="en-US" dirty="0"/>
                        <a:t>True</a:t>
                      </a:r>
                    </a:p>
                  </a:txBody>
                  <a:tcPr anchor="ctr"/>
                </a:tc>
                <a:tc>
                  <a:txBody>
                    <a:bodyPr/>
                    <a:lstStyle/>
                    <a:p>
                      <a:pPr algn="ctr"/>
                      <a:r>
                        <a:rPr lang="en-US" dirty="0"/>
                        <a:t>2</a:t>
                      </a:r>
                    </a:p>
                  </a:txBody>
                  <a:tcPr anchor="ctr"/>
                </a:tc>
                <a:tc>
                  <a:txBody>
                    <a:bodyPr/>
                    <a:lstStyle/>
                    <a:p>
                      <a:pPr algn="ctr"/>
                      <a:r>
                        <a:rPr lang="en-US" dirty="0"/>
                        <a:t>3</a:t>
                      </a:r>
                    </a:p>
                  </a:txBody>
                  <a:tcPr anchor="ctr"/>
                </a:tc>
                <a:extLst>
                  <a:ext uri="{0D108BD9-81ED-4DB2-BD59-A6C34878D82A}">
                    <a16:rowId xmlns:a16="http://schemas.microsoft.com/office/drawing/2014/main" val="3049740213"/>
                  </a:ext>
                </a:extLst>
              </a:tr>
            </a:tbl>
          </a:graphicData>
        </a:graphic>
      </p:graphicFrame>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88AC3B-708C-531B-1B8E-8EE55D0F5B9A}"/>
                  </a:ext>
                </a:extLst>
              </p:cNvPr>
              <p:cNvSpPr txBox="1"/>
              <p:nvPr/>
            </p:nvSpPr>
            <p:spPr>
              <a:xfrm>
                <a:off x="6241230" y="3180275"/>
                <a:ext cx="984244" cy="52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3+</m:t>
                          </m:r>
                          <m:r>
                            <a:rPr lang="en-US" b="0" i="1" smtClean="0">
                              <a:solidFill>
                                <a:srgbClr val="00B050"/>
                              </a:solidFill>
                              <a:latin typeface="Cambria Math" panose="02040503050406030204" pitchFamily="18" charset="0"/>
                            </a:rPr>
                            <m:t>90</m:t>
                          </m:r>
                        </m:num>
                        <m:den>
                          <m:r>
                            <m:rPr>
                              <m:nor/>
                            </m:rPr>
                            <a:rPr lang="en-US" b="0" i="0" dirty="0" smtClean="0">
                              <a:solidFill>
                                <a:srgbClr val="00B050"/>
                              </a:solidFill>
                            </a:rPr>
                            <m:t>90+2+5+3</m:t>
                          </m:r>
                        </m:den>
                      </m:f>
                    </m:oMath>
                  </m:oMathPara>
                </a14:m>
                <a:endParaRPr lang="en-US" dirty="0">
                  <a:solidFill>
                    <a:srgbClr val="00B050"/>
                  </a:solidFill>
                </a:endParaRPr>
              </a:p>
            </p:txBody>
          </p:sp>
        </mc:Choice>
        <mc:Fallback>
          <p:sp>
            <p:nvSpPr>
              <p:cNvPr id="13" name="TextBox 12">
                <a:extLst>
                  <a:ext uri="{FF2B5EF4-FFF2-40B4-BE49-F238E27FC236}">
                    <a16:creationId xmlns:a16="http://schemas.microsoft.com/office/drawing/2014/main" id="{7588AC3B-708C-531B-1B8E-8EE55D0F5B9A}"/>
                  </a:ext>
                </a:extLst>
              </p:cNvPr>
              <p:cNvSpPr txBox="1">
                <a:spLocks noRot="1" noChangeAspect="1" noMove="1" noResize="1" noEditPoints="1" noAdjustHandles="1" noChangeArrowheads="1" noChangeShapeType="1" noTextEdit="1"/>
              </p:cNvSpPr>
              <p:nvPr/>
            </p:nvSpPr>
            <p:spPr>
              <a:xfrm>
                <a:off x="6241230" y="3180275"/>
                <a:ext cx="984244" cy="520720"/>
              </a:xfrm>
              <a:prstGeom prst="rect">
                <a:avLst/>
              </a:prstGeom>
              <a:blipFill>
                <a:blip r:embed="rId2"/>
                <a:stretch>
                  <a:fillRect l="-5128" t="-4762" r="-5128" b="-11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B02CA94-101F-2091-B578-C5DD0B1FAAE2}"/>
                  </a:ext>
                </a:extLst>
              </p:cNvPr>
              <p:cNvSpPr txBox="1"/>
              <p:nvPr/>
            </p:nvSpPr>
            <p:spPr>
              <a:xfrm>
                <a:off x="7432919" y="3699709"/>
                <a:ext cx="402354" cy="52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3</m:t>
                          </m:r>
                        </m:num>
                        <m:den>
                          <m:r>
                            <m:rPr>
                              <m:nor/>
                            </m:rPr>
                            <a:rPr lang="en-US" b="0" i="0" dirty="0" smtClean="0">
                              <a:solidFill>
                                <a:srgbClr val="00B050"/>
                              </a:solidFill>
                            </a:rPr>
                            <m:t>3+5</m:t>
                          </m:r>
                        </m:den>
                      </m:f>
                    </m:oMath>
                  </m:oMathPara>
                </a14:m>
                <a:endParaRPr lang="en-US" dirty="0">
                  <a:solidFill>
                    <a:srgbClr val="00B050"/>
                  </a:solidFill>
                </a:endParaRPr>
              </a:p>
            </p:txBody>
          </p:sp>
        </mc:Choice>
        <mc:Fallback>
          <p:sp>
            <p:nvSpPr>
              <p:cNvPr id="14" name="TextBox 13">
                <a:extLst>
                  <a:ext uri="{FF2B5EF4-FFF2-40B4-BE49-F238E27FC236}">
                    <a16:creationId xmlns:a16="http://schemas.microsoft.com/office/drawing/2014/main" id="{AB02CA94-101F-2091-B578-C5DD0B1FAAE2}"/>
                  </a:ext>
                </a:extLst>
              </p:cNvPr>
              <p:cNvSpPr txBox="1">
                <a:spLocks noRot="1" noChangeAspect="1" noMove="1" noResize="1" noEditPoints="1" noAdjustHandles="1" noChangeArrowheads="1" noChangeShapeType="1" noTextEdit="1"/>
              </p:cNvSpPr>
              <p:nvPr/>
            </p:nvSpPr>
            <p:spPr>
              <a:xfrm>
                <a:off x="7432919" y="3699709"/>
                <a:ext cx="402354" cy="520720"/>
              </a:xfrm>
              <a:prstGeom prst="rect">
                <a:avLst/>
              </a:prstGeom>
              <a:blipFill>
                <a:blip r:embed="rId3"/>
                <a:stretch>
                  <a:fillRect l="-12500" t="-4762" r="-15625" b="-11905"/>
                </a:stretch>
              </a:blipFill>
            </p:spPr>
            <p:txBody>
              <a:bodyPr/>
              <a:lstStyle/>
              <a:p>
                <a:r>
                  <a:rPr lang="en-US">
                    <a:noFill/>
                  </a:rPr>
                  <a:t> </a:t>
                </a:r>
              </a:p>
            </p:txBody>
          </p:sp>
        </mc:Fallback>
      </mc:AlternateContent>
    </p:spTree>
    <p:extLst>
      <p:ext uri="{BB962C8B-B14F-4D97-AF65-F5344CB8AC3E}">
        <p14:creationId xmlns:p14="http://schemas.microsoft.com/office/powerpoint/2010/main" val="3968032875"/>
      </p:ext>
    </p:extLst>
  </p:cSld>
  <p:clrMapOvr>
    <a:masterClrMapping/>
  </p:clrMapOvr>
  <mc:AlternateContent xmlns:mc="http://schemas.openxmlformats.org/markup-compatibility/2006" xmlns:p14="http://schemas.microsoft.com/office/powerpoint/2010/main">
    <mc:Choice Requires="p14">
      <p:transition spd="slow" p14:dur="2000" advTm="97890"/>
    </mc:Choice>
    <mc:Fallback xmlns="">
      <p:transition spd="slow" advTm="9789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42772</TotalTime>
  <Words>1027</Words>
  <Application>Microsoft Macintosh PowerPoint</Application>
  <PresentationFormat>On-screen Show (16:9)</PresentationFormat>
  <Paragraphs>305</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Cambria Math</vt:lpstr>
      <vt:lpstr>Courier New</vt:lpstr>
      <vt:lpstr>Gill Sans</vt:lpstr>
      <vt:lpstr>Gill Sans Ultra Bold</vt:lpstr>
      <vt:lpstr>Roboto</vt:lpstr>
      <vt:lpstr>Office Theme</vt:lpstr>
      <vt:lpstr>Machine Learning Basics: Landslide Edition</vt:lpstr>
      <vt:lpstr>What is machine learning?</vt:lpstr>
      <vt:lpstr>Landslides: a classification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dc:creator>
  <cp:lastModifiedBy>Kasmalkar Indraneel Gireendra</cp:lastModifiedBy>
  <cp:revision>200</cp:revision>
  <dcterms:created xsi:type="dcterms:W3CDTF">2019-01-06T04:50:42Z</dcterms:created>
  <dcterms:modified xsi:type="dcterms:W3CDTF">2024-05-21T07:30:29Z</dcterms:modified>
</cp:coreProperties>
</file>